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2" r:id="rId7"/>
    <p:sldId id="263" r:id="rId8"/>
    <p:sldId id="277" r:id="rId9"/>
    <p:sldId id="264" r:id="rId10"/>
    <p:sldId id="265" r:id="rId11"/>
    <p:sldId id="291" r:id="rId12"/>
    <p:sldId id="272" r:id="rId13"/>
    <p:sldId id="273" r:id="rId14"/>
    <p:sldId id="274" r:id="rId15"/>
    <p:sldId id="275" r:id="rId16"/>
    <p:sldId id="276" r:id="rId17"/>
    <p:sldId id="280" r:id="rId18"/>
    <p:sldId id="292" r:id="rId19"/>
    <p:sldId id="281" r:id="rId20"/>
    <p:sldId id="282" r:id="rId21"/>
    <p:sldId id="283" r:id="rId22"/>
    <p:sldId id="284" r:id="rId23"/>
    <p:sldId id="285" r:id="rId24"/>
    <p:sldId id="286" r:id="rId25"/>
    <p:sldId id="287" r:id="rId26"/>
    <p:sldId id="288" r:id="rId27"/>
    <p:sldId id="289" r:id="rId28"/>
    <p:sldId id="29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85"/>
    <p:restoredTop sz="94658"/>
  </p:normalViewPr>
  <p:slideViewPr>
    <p:cSldViewPr snapToGrid="0">
      <p:cViewPr varScale="1">
        <p:scale>
          <a:sx n="120" d="100"/>
          <a:sy n="120" d="100"/>
        </p:scale>
        <p:origin x="56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7C4F7F-99C1-D942-B0BB-3299FA99AD78}" type="datetimeFigureOut">
              <a:rPr lang="en-US" smtClean="0"/>
              <a:t>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37B3B9-9FC3-3F47-A882-A9291126F5C2}" type="slidenum">
              <a:rPr lang="en-US" smtClean="0"/>
              <a:t>‹#›</a:t>
            </a:fld>
            <a:endParaRPr lang="en-US"/>
          </a:p>
        </p:txBody>
      </p:sp>
    </p:spTree>
    <p:extLst>
      <p:ext uri="{BB962C8B-B14F-4D97-AF65-F5344CB8AC3E}">
        <p14:creationId xmlns:p14="http://schemas.microsoft.com/office/powerpoint/2010/main" val="608874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37B3B9-9FC3-3F47-A882-A9291126F5C2}" type="slidenum">
              <a:rPr lang="en-US" smtClean="0"/>
              <a:t>2</a:t>
            </a:fld>
            <a:endParaRPr lang="en-US"/>
          </a:p>
        </p:txBody>
      </p:sp>
    </p:spTree>
    <p:extLst>
      <p:ext uri="{BB962C8B-B14F-4D97-AF65-F5344CB8AC3E}">
        <p14:creationId xmlns:p14="http://schemas.microsoft.com/office/powerpoint/2010/main" val="2100218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71549-925D-4282-22B2-EBBE137966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8145BD-7108-C1BD-23E8-4B8DEE8572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2FC761-B38A-E2B0-99E0-FA47895A76A6}"/>
              </a:ext>
            </a:extLst>
          </p:cNvPr>
          <p:cNvSpPr>
            <a:spLocks noGrp="1"/>
          </p:cNvSpPr>
          <p:nvPr>
            <p:ph type="dt" sz="half" idx="10"/>
          </p:nvPr>
        </p:nvSpPr>
        <p:spPr/>
        <p:txBody>
          <a:bodyPr/>
          <a:lstStyle/>
          <a:p>
            <a:fld id="{0C8C1F6F-27DD-844C-AF1F-CCBE956B54AE}" type="datetimeFigureOut">
              <a:rPr lang="en-US" smtClean="0"/>
              <a:t>10/20/26</a:t>
            </a:fld>
            <a:endParaRPr lang="en-US"/>
          </a:p>
        </p:txBody>
      </p:sp>
      <p:sp>
        <p:nvSpPr>
          <p:cNvPr id="5" name="Footer Placeholder 4">
            <a:extLst>
              <a:ext uri="{FF2B5EF4-FFF2-40B4-BE49-F238E27FC236}">
                <a16:creationId xmlns:a16="http://schemas.microsoft.com/office/drawing/2014/main" id="{2D4DA04E-BE0A-7B97-CD09-03E800359D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F6DD5B-F035-B9C8-3E23-21C43286A3B5}"/>
              </a:ext>
            </a:extLst>
          </p:cNvPr>
          <p:cNvSpPr>
            <a:spLocks noGrp="1"/>
          </p:cNvSpPr>
          <p:nvPr>
            <p:ph type="sldNum" sz="quarter" idx="12"/>
          </p:nvPr>
        </p:nvSpPr>
        <p:spPr/>
        <p:txBody>
          <a:bodyPr/>
          <a:lstStyle/>
          <a:p>
            <a:fld id="{628628F6-449C-2F43-B3FD-1692CFE95292}" type="slidenum">
              <a:rPr lang="en-US" smtClean="0"/>
              <a:t>‹#›</a:t>
            </a:fld>
            <a:endParaRPr lang="en-US"/>
          </a:p>
        </p:txBody>
      </p:sp>
    </p:spTree>
    <p:extLst>
      <p:ext uri="{BB962C8B-B14F-4D97-AF65-F5344CB8AC3E}">
        <p14:creationId xmlns:p14="http://schemas.microsoft.com/office/powerpoint/2010/main" val="1494239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1173B-DCF2-C990-F5A8-04FB33056B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FC3B19-917D-990B-2497-30D843AC63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C1B65D-6445-1D48-54F9-92E2C0F4E7C9}"/>
              </a:ext>
            </a:extLst>
          </p:cNvPr>
          <p:cNvSpPr>
            <a:spLocks noGrp="1"/>
          </p:cNvSpPr>
          <p:nvPr>
            <p:ph type="dt" sz="half" idx="10"/>
          </p:nvPr>
        </p:nvSpPr>
        <p:spPr/>
        <p:txBody>
          <a:bodyPr/>
          <a:lstStyle/>
          <a:p>
            <a:fld id="{0C8C1F6F-27DD-844C-AF1F-CCBE956B54AE}" type="datetimeFigureOut">
              <a:rPr lang="en-US" smtClean="0"/>
              <a:t>10/20/26</a:t>
            </a:fld>
            <a:endParaRPr lang="en-US"/>
          </a:p>
        </p:txBody>
      </p:sp>
      <p:sp>
        <p:nvSpPr>
          <p:cNvPr id="5" name="Footer Placeholder 4">
            <a:extLst>
              <a:ext uri="{FF2B5EF4-FFF2-40B4-BE49-F238E27FC236}">
                <a16:creationId xmlns:a16="http://schemas.microsoft.com/office/drawing/2014/main" id="{66425B37-9AF9-0C54-1559-3F7F027C5E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59D356-A388-2054-313F-CE341E3D80AF}"/>
              </a:ext>
            </a:extLst>
          </p:cNvPr>
          <p:cNvSpPr>
            <a:spLocks noGrp="1"/>
          </p:cNvSpPr>
          <p:nvPr>
            <p:ph type="sldNum" sz="quarter" idx="12"/>
          </p:nvPr>
        </p:nvSpPr>
        <p:spPr/>
        <p:txBody>
          <a:bodyPr/>
          <a:lstStyle/>
          <a:p>
            <a:fld id="{628628F6-449C-2F43-B3FD-1692CFE95292}" type="slidenum">
              <a:rPr lang="en-US" smtClean="0"/>
              <a:t>‹#›</a:t>
            </a:fld>
            <a:endParaRPr lang="en-US"/>
          </a:p>
        </p:txBody>
      </p:sp>
    </p:spTree>
    <p:extLst>
      <p:ext uri="{BB962C8B-B14F-4D97-AF65-F5344CB8AC3E}">
        <p14:creationId xmlns:p14="http://schemas.microsoft.com/office/powerpoint/2010/main" val="4101613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DC2C5-2346-F0D7-088A-1D9851A4D7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8E9D32-11F5-29B7-100B-4EDA4B67D81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1CBF07-D020-D545-B99F-C6A1DBA7E7F7}"/>
              </a:ext>
            </a:extLst>
          </p:cNvPr>
          <p:cNvSpPr>
            <a:spLocks noGrp="1"/>
          </p:cNvSpPr>
          <p:nvPr>
            <p:ph type="dt" sz="half" idx="10"/>
          </p:nvPr>
        </p:nvSpPr>
        <p:spPr/>
        <p:txBody>
          <a:bodyPr/>
          <a:lstStyle/>
          <a:p>
            <a:fld id="{0C8C1F6F-27DD-844C-AF1F-CCBE956B54AE}" type="datetimeFigureOut">
              <a:rPr lang="en-US" smtClean="0"/>
              <a:t>10/20/26</a:t>
            </a:fld>
            <a:endParaRPr lang="en-US"/>
          </a:p>
        </p:txBody>
      </p:sp>
      <p:sp>
        <p:nvSpPr>
          <p:cNvPr id="5" name="Footer Placeholder 4">
            <a:extLst>
              <a:ext uri="{FF2B5EF4-FFF2-40B4-BE49-F238E27FC236}">
                <a16:creationId xmlns:a16="http://schemas.microsoft.com/office/drawing/2014/main" id="{97F2F2A4-2B86-04AC-1539-15A81F8975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872CF8-E992-5D65-3951-F1A4DF44F6E1}"/>
              </a:ext>
            </a:extLst>
          </p:cNvPr>
          <p:cNvSpPr>
            <a:spLocks noGrp="1"/>
          </p:cNvSpPr>
          <p:nvPr>
            <p:ph type="sldNum" sz="quarter" idx="12"/>
          </p:nvPr>
        </p:nvSpPr>
        <p:spPr/>
        <p:txBody>
          <a:bodyPr/>
          <a:lstStyle/>
          <a:p>
            <a:fld id="{628628F6-449C-2F43-B3FD-1692CFE95292}" type="slidenum">
              <a:rPr lang="en-US" smtClean="0"/>
              <a:t>‹#›</a:t>
            </a:fld>
            <a:endParaRPr lang="en-US"/>
          </a:p>
        </p:txBody>
      </p:sp>
    </p:spTree>
    <p:extLst>
      <p:ext uri="{BB962C8B-B14F-4D97-AF65-F5344CB8AC3E}">
        <p14:creationId xmlns:p14="http://schemas.microsoft.com/office/powerpoint/2010/main" val="1515772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853EC-1B0E-9769-E300-83F523767A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07F21F-4127-607E-704A-36C08FCB6C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36EF36-FD51-E2A7-6BF0-47F38EDF72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8E50797-339D-8DDF-6977-6250DFBB7F94}"/>
              </a:ext>
            </a:extLst>
          </p:cNvPr>
          <p:cNvSpPr>
            <a:spLocks noGrp="1"/>
          </p:cNvSpPr>
          <p:nvPr>
            <p:ph type="dt" sz="half" idx="10"/>
          </p:nvPr>
        </p:nvSpPr>
        <p:spPr/>
        <p:txBody>
          <a:bodyPr/>
          <a:lstStyle/>
          <a:p>
            <a:fld id="{0C8C1F6F-27DD-844C-AF1F-CCBE956B54AE}" type="datetimeFigureOut">
              <a:rPr lang="en-US" smtClean="0"/>
              <a:t>10/20/26</a:t>
            </a:fld>
            <a:endParaRPr lang="en-US"/>
          </a:p>
        </p:txBody>
      </p:sp>
      <p:sp>
        <p:nvSpPr>
          <p:cNvPr id="6" name="Footer Placeholder 5">
            <a:extLst>
              <a:ext uri="{FF2B5EF4-FFF2-40B4-BE49-F238E27FC236}">
                <a16:creationId xmlns:a16="http://schemas.microsoft.com/office/drawing/2014/main" id="{E7D775EE-D00A-4733-8C0B-EE7EADAEF2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C9453D-5BAA-52A2-D6BC-C9DB7F6041A8}"/>
              </a:ext>
            </a:extLst>
          </p:cNvPr>
          <p:cNvSpPr>
            <a:spLocks noGrp="1"/>
          </p:cNvSpPr>
          <p:nvPr>
            <p:ph type="sldNum" sz="quarter" idx="12"/>
          </p:nvPr>
        </p:nvSpPr>
        <p:spPr/>
        <p:txBody>
          <a:bodyPr/>
          <a:lstStyle/>
          <a:p>
            <a:fld id="{628628F6-449C-2F43-B3FD-1692CFE95292}" type="slidenum">
              <a:rPr lang="en-US" smtClean="0"/>
              <a:t>‹#›</a:t>
            </a:fld>
            <a:endParaRPr lang="en-US"/>
          </a:p>
        </p:txBody>
      </p:sp>
    </p:spTree>
    <p:extLst>
      <p:ext uri="{BB962C8B-B14F-4D97-AF65-F5344CB8AC3E}">
        <p14:creationId xmlns:p14="http://schemas.microsoft.com/office/powerpoint/2010/main" val="3342005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55AA3-2B14-8B5A-71EF-460E9CDCA2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BC488D6-41BF-76DA-1E46-3B20844C0C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029C795-7940-005F-90FB-55C862B932C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E482EC-9232-3460-E6AB-C7D27CA474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66EC60-16E7-5AED-20D3-D0022BFF248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684332-439B-7D9F-29F4-C137C4934DBA}"/>
              </a:ext>
            </a:extLst>
          </p:cNvPr>
          <p:cNvSpPr>
            <a:spLocks noGrp="1"/>
          </p:cNvSpPr>
          <p:nvPr>
            <p:ph type="dt" sz="half" idx="10"/>
          </p:nvPr>
        </p:nvSpPr>
        <p:spPr/>
        <p:txBody>
          <a:bodyPr/>
          <a:lstStyle/>
          <a:p>
            <a:fld id="{0C8C1F6F-27DD-844C-AF1F-CCBE956B54AE}" type="datetimeFigureOut">
              <a:rPr lang="en-US" smtClean="0"/>
              <a:t>10/20/26</a:t>
            </a:fld>
            <a:endParaRPr lang="en-US"/>
          </a:p>
        </p:txBody>
      </p:sp>
      <p:sp>
        <p:nvSpPr>
          <p:cNvPr id="8" name="Footer Placeholder 7">
            <a:extLst>
              <a:ext uri="{FF2B5EF4-FFF2-40B4-BE49-F238E27FC236}">
                <a16:creationId xmlns:a16="http://schemas.microsoft.com/office/drawing/2014/main" id="{DBCC9040-B09C-831D-6490-3958CBF96C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EB9EB1E-F09E-45C1-C30F-9061E5B0FC7B}"/>
              </a:ext>
            </a:extLst>
          </p:cNvPr>
          <p:cNvSpPr>
            <a:spLocks noGrp="1"/>
          </p:cNvSpPr>
          <p:nvPr>
            <p:ph type="sldNum" sz="quarter" idx="12"/>
          </p:nvPr>
        </p:nvSpPr>
        <p:spPr/>
        <p:txBody>
          <a:bodyPr/>
          <a:lstStyle/>
          <a:p>
            <a:fld id="{628628F6-449C-2F43-B3FD-1692CFE95292}" type="slidenum">
              <a:rPr lang="en-US" smtClean="0"/>
              <a:t>‹#›</a:t>
            </a:fld>
            <a:endParaRPr lang="en-US"/>
          </a:p>
        </p:txBody>
      </p:sp>
    </p:spTree>
    <p:extLst>
      <p:ext uri="{BB962C8B-B14F-4D97-AF65-F5344CB8AC3E}">
        <p14:creationId xmlns:p14="http://schemas.microsoft.com/office/powerpoint/2010/main" val="211110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5C519-7B3F-2D4D-BAA7-0606AFC67B5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2539EA-1DE5-F1BD-8C58-17163E75DCB3}"/>
              </a:ext>
            </a:extLst>
          </p:cNvPr>
          <p:cNvSpPr>
            <a:spLocks noGrp="1"/>
          </p:cNvSpPr>
          <p:nvPr>
            <p:ph type="dt" sz="half" idx="10"/>
          </p:nvPr>
        </p:nvSpPr>
        <p:spPr/>
        <p:txBody>
          <a:bodyPr/>
          <a:lstStyle/>
          <a:p>
            <a:fld id="{0C8C1F6F-27DD-844C-AF1F-CCBE956B54AE}" type="datetimeFigureOut">
              <a:rPr lang="en-US" smtClean="0"/>
              <a:t>10/20/26</a:t>
            </a:fld>
            <a:endParaRPr lang="en-US"/>
          </a:p>
        </p:txBody>
      </p:sp>
      <p:sp>
        <p:nvSpPr>
          <p:cNvPr id="4" name="Footer Placeholder 3">
            <a:extLst>
              <a:ext uri="{FF2B5EF4-FFF2-40B4-BE49-F238E27FC236}">
                <a16:creationId xmlns:a16="http://schemas.microsoft.com/office/drawing/2014/main" id="{A2D3810E-BD56-377A-ACAA-92C6C96F0A5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D4FC96-C7BF-1999-6E8C-206578C3A87F}"/>
              </a:ext>
            </a:extLst>
          </p:cNvPr>
          <p:cNvSpPr>
            <a:spLocks noGrp="1"/>
          </p:cNvSpPr>
          <p:nvPr>
            <p:ph type="sldNum" sz="quarter" idx="12"/>
          </p:nvPr>
        </p:nvSpPr>
        <p:spPr/>
        <p:txBody>
          <a:bodyPr/>
          <a:lstStyle/>
          <a:p>
            <a:fld id="{628628F6-449C-2F43-B3FD-1692CFE95292}" type="slidenum">
              <a:rPr lang="en-US" smtClean="0"/>
              <a:t>‹#›</a:t>
            </a:fld>
            <a:endParaRPr lang="en-US"/>
          </a:p>
        </p:txBody>
      </p:sp>
    </p:spTree>
    <p:extLst>
      <p:ext uri="{BB962C8B-B14F-4D97-AF65-F5344CB8AC3E}">
        <p14:creationId xmlns:p14="http://schemas.microsoft.com/office/powerpoint/2010/main" val="828837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6935E4-93DD-FB91-C06F-5D36D1A4139E}"/>
              </a:ext>
            </a:extLst>
          </p:cNvPr>
          <p:cNvSpPr>
            <a:spLocks noGrp="1"/>
          </p:cNvSpPr>
          <p:nvPr>
            <p:ph type="dt" sz="half" idx="10"/>
          </p:nvPr>
        </p:nvSpPr>
        <p:spPr/>
        <p:txBody>
          <a:bodyPr/>
          <a:lstStyle/>
          <a:p>
            <a:fld id="{0C8C1F6F-27DD-844C-AF1F-CCBE956B54AE}" type="datetimeFigureOut">
              <a:rPr lang="en-US" smtClean="0"/>
              <a:t>10/20/26</a:t>
            </a:fld>
            <a:endParaRPr lang="en-US"/>
          </a:p>
        </p:txBody>
      </p:sp>
      <p:sp>
        <p:nvSpPr>
          <p:cNvPr id="3" name="Footer Placeholder 2">
            <a:extLst>
              <a:ext uri="{FF2B5EF4-FFF2-40B4-BE49-F238E27FC236}">
                <a16:creationId xmlns:a16="http://schemas.microsoft.com/office/drawing/2014/main" id="{2DA39C56-181F-59E5-7556-7A04AFE559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9D663F-765B-FCF0-85B4-6415804D9249}"/>
              </a:ext>
            </a:extLst>
          </p:cNvPr>
          <p:cNvSpPr>
            <a:spLocks noGrp="1"/>
          </p:cNvSpPr>
          <p:nvPr>
            <p:ph type="sldNum" sz="quarter" idx="12"/>
          </p:nvPr>
        </p:nvSpPr>
        <p:spPr/>
        <p:txBody>
          <a:bodyPr/>
          <a:lstStyle/>
          <a:p>
            <a:fld id="{628628F6-449C-2F43-B3FD-1692CFE95292}" type="slidenum">
              <a:rPr lang="en-US" smtClean="0"/>
              <a:t>‹#›</a:t>
            </a:fld>
            <a:endParaRPr lang="en-US"/>
          </a:p>
        </p:txBody>
      </p:sp>
    </p:spTree>
    <p:extLst>
      <p:ext uri="{BB962C8B-B14F-4D97-AF65-F5344CB8AC3E}">
        <p14:creationId xmlns:p14="http://schemas.microsoft.com/office/powerpoint/2010/main" val="2714090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7976B-9694-E70E-E263-27DC6ACC6B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4DE0A36-1A2C-0D1B-F698-772051FE90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483E121-3637-4476-D8E0-2C377DA7A3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2CD117-2BF7-4C71-17CB-3FAB1CCBEB3B}"/>
              </a:ext>
            </a:extLst>
          </p:cNvPr>
          <p:cNvSpPr>
            <a:spLocks noGrp="1"/>
          </p:cNvSpPr>
          <p:nvPr>
            <p:ph type="dt" sz="half" idx="10"/>
          </p:nvPr>
        </p:nvSpPr>
        <p:spPr/>
        <p:txBody>
          <a:bodyPr/>
          <a:lstStyle/>
          <a:p>
            <a:fld id="{0C8C1F6F-27DD-844C-AF1F-CCBE956B54AE}" type="datetimeFigureOut">
              <a:rPr lang="en-US" smtClean="0"/>
              <a:t>10/20/26</a:t>
            </a:fld>
            <a:endParaRPr lang="en-US"/>
          </a:p>
        </p:txBody>
      </p:sp>
      <p:sp>
        <p:nvSpPr>
          <p:cNvPr id="6" name="Footer Placeholder 5">
            <a:extLst>
              <a:ext uri="{FF2B5EF4-FFF2-40B4-BE49-F238E27FC236}">
                <a16:creationId xmlns:a16="http://schemas.microsoft.com/office/drawing/2014/main" id="{A0B8F126-8148-BF8F-3A78-9BEFDD1137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940257-5F52-EAF4-5057-E7FB4783A408}"/>
              </a:ext>
            </a:extLst>
          </p:cNvPr>
          <p:cNvSpPr>
            <a:spLocks noGrp="1"/>
          </p:cNvSpPr>
          <p:nvPr>
            <p:ph type="sldNum" sz="quarter" idx="12"/>
          </p:nvPr>
        </p:nvSpPr>
        <p:spPr/>
        <p:txBody>
          <a:bodyPr/>
          <a:lstStyle/>
          <a:p>
            <a:fld id="{628628F6-449C-2F43-B3FD-1692CFE95292}" type="slidenum">
              <a:rPr lang="en-US" smtClean="0"/>
              <a:t>‹#›</a:t>
            </a:fld>
            <a:endParaRPr lang="en-US"/>
          </a:p>
        </p:txBody>
      </p:sp>
    </p:spTree>
    <p:extLst>
      <p:ext uri="{BB962C8B-B14F-4D97-AF65-F5344CB8AC3E}">
        <p14:creationId xmlns:p14="http://schemas.microsoft.com/office/powerpoint/2010/main" val="3784856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4ACD0-062B-C44E-2011-1A608BA930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DCC6CCF-2B2D-4D4F-2B8E-B3EAE1451A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F10E2D-884E-0C26-8424-9B074C1DDB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D9FF6D-1527-8735-F7C8-018454E98625}"/>
              </a:ext>
            </a:extLst>
          </p:cNvPr>
          <p:cNvSpPr>
            <a:spLocks noGrp="1"/>
          </p:cNvSpPr>
          <p:nvPr>
            <p:ph type="dt" sz="half" idx="10"/>
          </p:nvPr>
        </p:nvSpPr>
        <p:spPr/>
        <p:txBody>
          <a:bodyPr/>
          <a:lstStyle/>
          <a:p>
            <a:fld id="{0C8C1F6F-27DD-844C-AF1F-CCBE956B54AE}" type="datetimeFigureOut">
              <a:rPr lang="en-US" smtClean="0"/>
              <a:t>10/20/26</a:t>
            </a:fld>
            <a:endParaRPr lang="en-US"/>
          </a:p>
        </p:txBody>
      </p:sp>
      <p:sp>
        <p:nvSpPr>
          <p:cNvPr id="6" name="Footer Placeholder 5">
            <a:extLst>
              <a:ext uri="{FF2B5EF4-FFF2-40B4-BE49-F238E27FC236}">
                <a16:creationId xmlns:a16="http://schemas.microsoft.com/office/drawing/2014/main" id="{89F1428C-2633-F648-3315-645EA1F5EF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17042B-BBE3-0951-6F11-D4118C7E3836}"/>
              </a:ext>
            </a:extLst>
          </p:cNvPr>
          <p:cNvSpPr>
            <a:spLocks noGrp="1"/>
          </p:cNvSpPr>
          <p:nvPr>
            <p:ph type="sldNum" sz="quarter" idx="12"/>
          </p:nvPr>
        </p:nvSpPr>
        <p:spPr/>
        <p:txBody>
          <a:bodyPr/>
          <a:lstStyle/>
          <a:p>
            <a:fld id="{628628F6-449C-2F43-B3FD-1692CFE95292}" type="slidenum">
              <a:rPr lang="en-US" smtClean="0"/>
              <a:t>‹#›</a:t>
            </a:fld>
            <a:endParaRPr lang="en-US"/>
          </a:p>
        </p:txBody>
      </p:sp>
    </p:spTree>
    <p:extLst>
      <p:ext uri="{BB962C8B-B14F-4D97-AF65-F5344CB8AC3E}">
        <p14:creationId xmlns:p14="http://schemas.microsoft.com/office/powerpoint/2010/main" val="1785499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2CE81-34C7-BC48-08B3-1F15E54A55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DAFC4C-4C81-45BC-6AA4-01EA3780BC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4FD3AC-0D40-D225-F6A6-AF9EA790C2D2}"/>
              </a:ext>
            </a:extLst>
          </p:cNvPr>
          <p:cNvSpPr>
            <a:spLocks noGrp="1"/>
          </p:cNvSpPr>
          <p:nvPr>
            <p:ph type="dt" sz="half" idx="10"/>
          </p:nvPr>
        </p:nvSpPr>
        <p:spPr/>
        <p:txBody>
          <a:bodyPr/>
          <a:lstStyle/>
          <a:p>
            <a:fld id="{0C8C1F6F-27DD-844C-AF1F-CCBE956B54AE}" type="datetimeFigureOut">
              <a:rPr lang="en-US" smtClean="0"/>
              <a:t>10/20/26</a:t>
            </a:fld>
            <a:endParaRPr lang="en-US"/>
          </a:p>
        </p:txBody>
      </p:sp>
      <p:sp>
        <p:nvSpPr>
          <p:cNvPr id="5" name="Footer Placeholder 4">
            <a:extLst>
              <a:ext uri="{FF2B5EF4-FFF2-40B4-BE49-F238E27FC236}">
                <a16:creationId xmlns:a16="http://schemas.microsoft.com/office/drawing/2014/main" id="{1079B78A-F375-5AA7-856A-4BC5D6F852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AA0731-6007-29F3-245A-96E39D818ED1}"/>
              </a:ext>
            </a:extLst>
          </p:cNvPr>
          <p:cNvSpPr>
            <a:spLocks noGrp="1"/>
          </p:cNvSpPr>
          <p:nvPr>
            <p:ph type="sldNum" sz="quarter" idx="12"/>
          </p:nvPr>
        </p:nvSpPr>
        <p:spPr/>
        <p:txBody>
          <a:bodyPr/>
          <a:lstStyle/>
          <a:p>
            <a:fld id="{628628F6-449C-2F43-B3FD-1692CFE95292}" type="slidenum">
              <a:rPr lang="en-US" smtClean="0"/>
              <a:t>‹#›</a:t>
            </a:fld>
            <a:endParaRPr lang="en-US"/>
          </a:p>
        </p:txBody>
      </p:sp>
    </p:spTree>
    <p:extLst>
      <p:ext uri="{BB962C8B-B14F-4D97-AF65-F5344CB8AC3E}">
        <p14:creationId xmlns:p14="http://schemas.microsoft.com/office/powerpoint/2010/main" val="678141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C12BEC-DD4F-A458-563F-25DC6712E6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8A9A42-6BF0-D67D-4A81-BA7341434D6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2D06C4-8024-BAC7-2DDE-857171D32A26}"/>
              </a:ext>
            </a:extLst>
          </p:cNvPr>
          <p:cNvSpPr>
            <a:spLocks noGrp="1"/>
          </p:cNvSpPr>
          <p:nvPr>
            <p:ph type="dt" sz="half" idx="10"/>
          </p:nvPr>
        </p:nvSpPr>
        <p:spPr/>
        <p:txBody>
          <a:bodyPr/>
          <a:lstStyle/>
          <a:p>
            <a:fld id="{0C8C1F6F-27DD-844C-AF1F-CCBE956B54AE}" type="datetimeFigureOut">
              <a:rPr lang="en-US" smtClean="0"/>
              <a:t>10/20/26</a:t>
            </a:fld>
            <a:endParaRPr lang="en-US"/>
          </a:p>
        </p:txBody>
      </p:sp>
      <p:sp>
        <p:nvSpPr>
          <p:cNvPr id="5" name="Footer Placeholder 4">
            <a:extLst>
              <a:ext uri="{FF2B5EF4-FFF2-40B4-BE49-F238E27FC236}">
                <a16:creationId xmlns:a16="http://schemas.microsoft.com/office/drawing/2014/main" id="{D3BAB3CD-6616-85AB-7117-503114ECAD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F4DCA8-69B7-7C27-47F7-C6600ABAB09A}"/>
              </a:ext>
            </a:extLst>
          </p:cNvPr>
          <p:cNvSpPr>
            <a:spLocks noGrp="1"/>
          </p:cNvSpPr>
          <p:nvPr>
            <p:ph type="sldNum" sz="quarter" idx="12"/>
          </p:nvPr>
        </p:nvSpPr>
        <p:spPr/>
        <p:txBody>
          <a:bodyPr/>
          <a:lstStyle/>
          <a:p>
            <a:fld id="{628628F6-449C-2F43-B3FD-1692CFE95292}" type="slidenum">
              <a:rPr lang="en-US" smtClean="0"/>
              <a:t>‹#›</a:t>
            </a:fld>
            <a:endParaRPr lang="en-US"/>
          </a:p>
        </p:txBody>
      </p:sp>
    </p:spTree>
    <p:extLst>
      <p:ext uri="{BB962C8B-B14F-4D97-AF65-F5344CB8AC3E}">
        <p14:creationId xmlns:p14="http://schemas.microsoft.com/office/powerpoint/2010/main" val="2466172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AB38AB-E019-36CC-C97B-23C40E74C5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B85E36C-452C-13F5-5F66-53647F9819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C54017-871B-365B-2CAC-B1F1D24CE9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8C1F6F-27DD-844C-AF1F-CCBE956B54AE}" type="datetimeFigureOut">
              <a:rPr lang="en-US" smtClean="0"/>
              <a:t>10/20/26</a:t>
            </a:fld>
            <a:endParaRPr lang="en-US"/>
          </a:p>
        </p:txBody>
      </p:sp>
      <p:sp>
        <p:nvSpPr>
          <p:cNvPr id="5" name="Footer Placeholder 4">
            <a:extLst>
              <a:ext uri="{FF2B5EF4-FFF2-40B4-BE49-F238E27FC236}">
                <a16:creationId xmlns:a16="http://schemas.microsoft.com/office/drawing/2014/main" id="{551B2146-D392-ED10-0CC1-4D9BC83F57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F5AEE6E-7C0C-D4D7-A972-CDA1AB1636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28628F6-449C-2F43-B3FD-1692CFE95292}" type="slidenum">
              <a:rPr lang="en-US" smtClean="0"/>
              <a:t>‹#›</a:t>
            </a:fld>
            <a:endParaRPr lang="en-US"/>
          </a:p>
        </p:txBody>
      </p:sp>
    </p:spTree>
    <p:extLst>
      <p:ext uri="{BB962C8B-B14F-4D97-AF65-F5344CB8AC3E}">
        <p14:creationId xmlns:p14="http://schemas.microsoft.com/office/powerpoint/2010/main" val="34926571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19.jpg"/><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2.png"/><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D46536B2-F1C1-52F4-8532-BCADCA634B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0" y="3712130"/>
            <a:ext cx="10066784" cy="3145870"/>
          </a:xfrm>
          <a:prstGeom prst="rect">
            <a:avLst/>
          </a:prstGeom>
          <a:noFill/>
        </p:spPr>
      </p:pic>
    </p:spTree>
    <p:extLst>
      <p:ext uri="{BB962C8B-B14F-4D97-AF65-F5344CB8AC3E}">
        <p14:creationId xmlns:p14="http://schemas.microsoft.com/office/powerpoint/2010/main" val="118530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9A5F16-2987-32B5-C8CB-CA22500B8363}"/>
              </a:ext>
            </a:extLst>
          </p:cNvPr>
          <p:cNvSpPr>
            <a:spLocks noGrp="1"/>
          </p:cNvSpPr>
          <p:nvPr>
            <p:ph idx="1"/>
          </p:nvPr>
        </p:nvSpPr>
        <p:spPr>
          <a:xfrm>
            <a:off x="838200" y="1158360"/>
            <a:ext cx="10515600" cy="1603375"/>
          </a:xfrm>
        </p:spPr>
        <p:txBody>
          <a:bodyPr>
            <a:normAutofit fontScale="25000" lnSpcReduction="20000"/>
          </a:bodyPr>
          <a:lstStyle/>
          <a:p>
            <a:pPr marL="0" marR="0" indent="-1350645" algn="ctr">
              <a:lnSpc>
                <a:spcPct val="120000"/>
              </a:lnSpc>
              <a:spcBef>
                <a:spcPts val="0"/>
              </a:spcBef>
              <a:buNone/>
              <a:tabLst>
                <a:tab pos="1440180" algn="l"/>
              </a:tabLst>
            </a:pPr>
            <a:r>
              <a:rPr lang="el-GR" sz="19200" b="1" kern="1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Τάσος </a:t>
            </a:r>
            <a:r>
              <a:rPr lang="el-GR" sz="19200" b="1" kern="100" dirty="0" err="1">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Νυχάς</a:t>
            </a:r>
            <a:r>
              <a:rPr lang="el-GR" sz="19200" b="1" kern="1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9200" b="1" kern="1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1350645" algn="ctr">
              <a:lnSpc>
                <a:spcPct val="170000"/>
              </a:lnSpc>
              <a:spcBef>
                <a:spcPts val="0"/>
              </a:spcBef>
              <a:buNone/>
              <a:tabLst>
                <a:tab pos="1440180" algn="l"/>
              </a:tabLst>
            </a:pPr>
            <a:r>
              <a:rPr lang="el-GR" sz="12800" b="1" kern="100" dirty="0">
                <a:effectLst/>
                <a:latin typeface="Calibri" panose="020F0502020204030204" pitchFamily="34" charset="0"/>
                <a:ea typeface="Calibri" panose="020F0502020204030204" pitchFamily="34" charset="0"/>
                <a:cs typeface="Times New Roman" panose="02020603050405020304" pitchFamily="18" charset="0"/>
              </a:rPr>
              <a:t>Ελληνικό Θεατρικό Εργαστήρι Βρυξελλών</a:t>
            </a:r>
            <a:endParaRPr lang="en-GB" sz="12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1350645" algn="ctr">
              <a:lnSpc>
                <a:spcPct val="120000"/>
              </a:lnSpc>
              <a:spcBef>
                <a:spcPts val="0"/>
              </a:spcBef>
              <a:buNone/>
              <a:tabLst>
                <a:tab pos="1440180" algn="l"/>
              </a:tabLst>
            </a:pPr>
            <a:r>
              <a:rPr lang="en-GB" sz="8000" b="1" kern="100" dirty="0">
                <a:latin typeface="Calibri" panose="020F0502020204030204" pitchFamily="34" charset="0"/>
                <a:ea typeface="Calibri" panose="020F0502020204030204" pitchFamily="34" charset="0"/>
                <a:cs typeface="Times New Roman" panose="02020603050405020304" pitchFamily="18" charset="0"/>
              </a:rPr>
              <a:t>(Atelier Theatral</a:t>
            </a:r>
            <a:r>
              <a:rPr lang="en-US" sz="8000" kern="100" dirty="0">
                <a:latin typeface="Calibri" panose="020F0502020204030204" pitchFamily="34" charset="0"/>
                <a:ea typeface="Calibri" panose="020F0502020204030204" pitchFamily="34" charset="0"/>
                <a:cs typeface="Times New Roman" panose="02020603050405020304" pitchFamily="18" charset="0"/>
              </a:rPr>
              <a:t> </a:t>
            </a:r>
            <a:r>
              <a:rPr lang="en-GB" sz="8000" b="1" kern="100" dirty="0" err="1">
                <a:latin typeface="Calibri" panose="020F0502020204030204" pitchFamily="34" charset="0"/>
                <a:ea typeface="Calibri" panose="020F0502020204030204" pitchFamily="34" charset="0"/>
                <a:cs typeface="Times New Roman" panose="02020603050405020304" pitchFamily="18" charset="0"/>
              </a:rPr>
              <a:t>Grec</a:t>
            </a:r>
            <a:r>
              <a:rPr lang="el-GR" sz="8000" b="1" kern="100" dirty="0">
                <a:effectLst/>
                <a:latin typeface="Calibri" panose="020F0502020204030204" pitchFamily="34" charset="0"/>
                <a:ea typeface="Calibri" panose="020F0502020204030204" pitchFamily="34" charset="0"/>
                <a:cs typeface="Times New Roman" panose="02020603050405020304" pitchFamily="18" charset="0"/>
              </a:rPr>
              <a:t>):</a:t>
            </a:r>
            <a:endParaRPr lang="en-US" sz="8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1350645" algn="ctr">
              <a:lnSpc>
                <a:spcPts val="1800"/>
              </a:lnSpc>
              <a:spcBef>
                <a:spcPts val="0"/>
              </a:spcBef>
              <a:buNone/>
              <a:tabLst>
                <a:tab pos="1440180" algn="l"/>
              </a:tabLst>
            </a:pPr>
            <a:r>
              <a:rPr lang="el-GR" sz="18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1350645" algn="ctr">
              <a:lnSpc>
                <a:spcPts val="1800"/>
              </a:lnSpc>
              <a:spcBef>
                <a:spcPts val="0"/>
              </a:spcBef>
              <a:buNone/>
              <a:tabLst>
                <a:tab pos="1440180" algn="l"/>
              </a:tabLst>
            </a:pPr>
            <a:r>
              <a:rPr lang="el-GR" sz="18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B459D186-15A5-95A1-7E34-C34C0525AD76}"/>
              </a:ext>
            </a:extLst>
          </p:cNvPr>
          <p:cNvSpPr txBox="1"/>
          <p:nvPr/>
        </p:nvSpPr>
        <p:spPr>
          <a:xfrm>
            <a:off x="3046971" y="5580438"/>
            <a:ext cx="6098058" cy="505972"/>
          </a:xfrm>
          <a:prstGeom prst="rect">
            <a:avLst/>
          </a:prstGeom>
          <a:noFill/>
        </p:spPr>
        <p:txBody>
          <a:bodyPr wrap="square">
            <a:spAutoFit/>
          </a:bodyPr>
          <a:lstStyle/>
          <a:p>
            <a:pPr marL="1350645" marR="0" indent="-1350645" algn="ctr">
              <a:lnSpc>
                <a:spcPct val="120000"/>
              </a:lnSpc>
              <a:spcAft>
                <a:spcPts val="800"/>
              </a:spcAft>
              <a:buNone/>
              <a:tabLst>
                <a:tab pos="1440180" algn="l"/>
              </a:tabLst>
            </a:pPr>
            <a:r>
              <a:rPr lang="el-GR" sz="2400" b="1" kern="100" dirty="0">
                <a:effectLst/>
                <a:latin typeface="Calibri" panose="020F0502020204030204" pitchFamily="34" charset="0"/>
                <a:ea typeface="Calibri" panose="020F0502020204030204" pitchFamily="34" charset="0"/>
                <a:cs typeface="Times New Roman" panose="02020603050405020304" pitchFamily="18" charset="0"/>
              </a:rPr>
              <a:t>Θεατρικές πρωτοβουλίες εκτός παραστάσεων</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descr="A black and red rectangle with white text&#10;&#10;AI-generated content may be incorrect.">
            <a:extLst>
              <a:ext uri="{FF2B5EF4-FFF2-40B4-BE49-F238E27FC236}">
                <a16:creationId xmlns:a16="http://schemas.microsoft.com/office/drawing/2014/main" id="{F585B1C7-E2E6-DE12-ACE5-07A4F19114DF}"/>
              </a:ext>
            </a:extLst>
          </p:cNvPr>
          <p:cNvPicPr>
            <a:picLocks noChangeAspect="1"/>
          </p:cNvPicPr>
          <p:nvPr/>
        </p:nvPicPr>
        <p:blipFill>
          <a:blip r:embed="rId3"/>
          <a:stretch>
            <a:fillRect/>
          </a:stretch>
        </p:blipFill>
        <p:spPr>
          <a:xfrm>
            <a:off x="5210970" y="3082860"/>
            <a:ext cx="1770060" cy="2286463"/>
          </a:xfrm>
          <a:prstGeom prst="rect">
            <a:avLst/>
          </a:prstGeom>
        </p:spPr>
      </p:pic>
      <p:pic>
        <p:nvPicPr>
          <p:cNvPr id="2" name="Picture 1"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00C68137-A712-EF90-6B15-58DDDAD904D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997397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000"/>
                            </p:stCondLst>
                            <p:childTnLst>
                              <p:par>
                                <p:cTn id="19" presetID="18" presetClass="entr" presetSubtype="12"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Left)">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0" name="Rectangle 102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8FF969-9EB6-20CB-0FDB-20F1D285F873}"/>
              </a:ext>
            </a:extLst>
          </p:cNvPr>
          <p:cNvSpPr>
            <a:spLocks noGrp="1"/>
          </p:cNvSpPr>
          <p:nvPr>
            <p:ph type="title"/>
          </p:nvPr>
        </p:nvSpPr>
        <p:spPr>
          <a:xfrm>
            <a:off x="5297762" y="329184"/>
            <a:ext cx="6251110" cy="1783080"/>
          </a:xfrm>
        </p:spPr>
        <p:txBody>
          <a:bodyPr vert="horz" lIns="91440" tIns="45720" rIns="91440" bIns="45720" rtlCol="0" anchor="b">
            <a:normAutofit fontScale="90000"/>
          </a:bodyPr>
          <a:lstStyle/>
          <a:p>
            <a:pPr marL="0" marR="0" lvl="0" indent="0" algn="ctr" fontAlgn="base">
              <a:spcAft>
                <a:spcPct val="0"/>
              </a:spcAft>
              <a:buClrTx/>
              <a:buSzTx/>
              <a:tabLst>
                <a:tab pos="1439863" algn="l"/>
              </a:tabLst>
            </a:pPr>
            <a:r>
              <a:rPr kumimoji="0" lang="en-US" altLang="en-US" sz="4200" b="1" i="0" u="none" strike="noStrike" cap="none" normalizeH="0" baseline="0" dirty="0">
                <a:ln>
                  <a:noFill/>
                </a:ln>
                <a:effectLst/>
              </a:rPr>
              <a:t>ΜΙΚΡΗ ΘΕΑΤΡΙΚΗ ΙΣΤΟΡΙΑ </a:t>
            </a:r>
            <a:r>
              <a:rPr kumimoji="0" lang="el-GR" altLang="en-US" sz="4200" b="1" i="0" u="none" strike="noStrike" cap="none" normalizeH="0" baseline="0" dirty="0">
                <a:ln>
                  <a:noFill/>
                </a:ln>
                <a:effectLst/>
              </a:rPr>
              <a:t>ΤΗΣ ΔΙΑΣΠΟΡΑΣ </a:t>
            </a:r>
            <a:r>
              <a:rPr kumimoji="0" lang="en-US" altLang="en-US" sz="4200" b="1" i="0" u="none" strike="noStrike" cap="none" normalizeH="0" baseline="0" dirty="0">
                <a:ln>
                  <a:noFill/>
                </a:ln>
                <a:effectLst/>
              </a:rPr>
              <a:t>ΤΩΝ ΒΡΥΞΕΛΛΩΝ</a:t>
            </a:r>
            <a:endParaRPr kumimoji="0" lang="en-US" altLang="en-US" sz="4200" b="0" i="0" u="none" strike="noStrike" cap="none" normalizeH="0" baseline="0" dirty="0">
              <a:ln>
                <a:noFill/>
              </a:ln>
              <a:effectLst/>
            </a:endParaRPr>
          </a:p>
          <a:p>
            <a:pPr marL="0" marR="0" lvl="0" indent="0" fontAlgn="base">
              <a:spcAft>
                <a:spcPct val="0"/>
              </a:spcAft>
              <a:buClrTx/>
              <a:buSzTx/>
              <a:tabLst>
                <a:tab pos="1439863" algn="l"/>
              </a:tabLst>
            </a:pPr>
            <a:endParaRPr kumimoji="0" lang="en-US" altLang="en-US" sz="4200" b="0" i="0" u="none" strike="noStrike" cap="none" normalizeH="0" baseline="0" dirty="0">
              <a:ln>
                <a:noFill/>
              </a:ln>
              <a:effectLst/>
            </a:endParaRPr>
          </a:p>
        </p:txBody>
      </p:sp>
      <p:pic>
        <p:nvPicPr>
          <p:cNvPr id="1025" name="Picture 3">
            <a:extLst>
              <a:ext uri="{FF2B5EF4-FFF2-40B4-BE49-F238E27FC236}">
                <a16:creationId xmlns:a16="http://schemas.microsoft.com/office/drawing/2014/main" id="{894FB742-3719-0A9A-3572-69F0693653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94" r="1" b="1485"/>
          <a:stretch>
            <a:fillRect/>
          </a:stretch>
        </p:blipFill>
        <p:spPr bwMode="auto">
          <a:xfrm>
            <a:off x="0" y="0"/>
            <a:ext cx="4657351" cy="685800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103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3">
            <a:extLst>
              <a:ext uri="{FF2B5EF4-FFF2-40B4-BE49-F238E27FC236}">
                <a16:creationId xmlns:a16="http://schemas.microsoft.com/office/drawing/2014/main" id="{66BBE18C-44F3-B0A6-FD40-0B5C2799B13A}"/>
              </a:ext>
            </a:extLst>
          </p:cNvPr>
          <p:cNvSpPr>
            <a:spLocks noChangeArrowheads="1"/>
          </p:cNvSpPr>
          <p:nvPr/>
        </p:nvSpPr>
        <p:spPr bwMode="auto">
          <a:xfrm>
            <a:off x="5297762" y="2706624"/>
            <a:ext cx="6251110" cy="3483864"/>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lvl1pPr eaLnBrk="0" fontAlgn="base" hangingPunct="0">
              <a:spcBef>
                <a:spcPct val="0"/>
              </a:spcBef>
              <a:spcAft>
                <a:spcPct val="0"/>
              </a:spcAft>
              <a:tabLst>
                <a:tab pos="1439863" algn="l"/>
              </a:tabLst>
              <a:defRPr>
                <a:solidFill>
                  <a:schemeClr val="tx1"/>
                </a:solidFill>
                <a:latin typeface="Arial" panose="020B0604020202020204" pitchFamily="34" charset="0"/>
              </a:defRPr>
            </a:lvl1pPr>
            <a:lvl2pPr eaLnBrk="0" fontAlgn="base" hangingPunct="0">
              <a:spcBef>
                <a:spcPct val="0"/>
              </a:spcBef>
              <a:spcAft>
                <a:spcPct val="0"/>
              </a:spcAft>
              <a:tabLst>
                <a:tab pos="1439863" algn="l"/>
              </a:tabLst>
              <a:defRPr>
                <a:solidFill>
                  <a:schemeClr val="tx1"/>
                </a:solidFill>
                <a:latin typeface="Arial" panose="020B0604020202020204" pitchFamily="34" charset="0"/>
              </a:defRPr>
            </a:lvl2pPr>
            <a:lvl3pPr eaLnBrk="0" fontAlgn="base" hangingPunct="0">
              <a:spcBef>
                <a:spcPct val="0"/>
              </a:spcBef>
              <a:spcAft>
                <a:spcPct val="0"/>
              </a:spcAft>
              <a:tabLst>
                <a:tab pos="1439863" algn="l"/>
              </a:tabLst>
              <a:defRPr>
                <a:solidFill>
                  <a:schemeClr val="tx1"/>
                </a:solidFill>
                <a:latin typeface="Arial" panose="020B0604020202020204" pitchFamily="34" charset="0"/>
              </a:defRPr>
            </a:lvl3pPr>
            <a:lvl4pPr eaLnBrk="0" fontAlgn="base" hangingPunct="0">
              <a:spcBef>
                <a:spcPct val="0"/>
              </a:spcBef>
              <a:spcAft>
                <a:spcPct val="0"/>
              </a:spcAft>
              <a:tabLst>
                <a:tab pos="1439863" algn="l"/>
              </a:tabLst>
              <a:defRPr>
                <a:solidFill>
                  <a:schemeClr val="tx1"/>
                </a:solidFill>
                <a:latin typeface="Arial" panose="020B0604020202020204" pitchFamily="34" charset="0"/>
              </a:defRPr>
            </a:lvl4pPr>
            <a:lvl5pPr eaLnBrk="0" fontAlgn="base" hangingPunct="0">
              <a:spcBef>
                <a:spcPct val="0"/>
              </a:spcBef>
              <a:spcAft>
                <a:spcPct val="0"/>
              </a:spcAft>
              <a:tabLst>
                <a:tab pos="1439863" algn="l"/>
              </a:tabLst>
              <a:defRPr>
                <a:solidFill>
                  <a:schemeClr val="tx1"/>
                </a:solidFill>
                <a:latin typeface="Arial" panose="020B0604020202020204" pitchFamily="34" charset="0"/>
              </a:defRPr>
            </a:lvl5pPr>
            <a:lvl6pPr eaLnBrk="0" fontAlgn="base" hangingPunct="0">
              <a:spcBef>
                <a:spcPct val="0"/>
              </a:spcBef>
              <a:spcAft>
                <a:spcPct val="0"/>
              </a:spcAft>
              <a:tabLst>
                <a:tab pos="1439863" algn="l"/>
              </a:tabLst>
              <a:defRPr>
                <a:solidFill>
                  <a:schemeClr val="tx1"/>
                </a:solidFill>
                <a:latin typeface="Arial" panose="020B0604020202020204" pitchFamily="34" charset="0"/>
              </a:defRPr>
            </a:lvl6pPr>
            <a:lvl7pPr eaLnBrk="0" fontAlgn="base" hangingPunct="0">
              <a:spcBef>
                <a:spcPct val="0"/>
              </a:spcBef>
              <a:spcAft>
                <a:spcPct val="0"/>
              </a:spcAft>
              <a:tabLst>
                <a:tab pos="1439863" algn="l"/>
              </a:tabLst>
              <a:defRPr>
                <a:solidFill>
                  <a:schemeClr val="tx1"/>
                </a:solidFill>
                <a:latin typeface="Arial" panose="020B0604020202020204" pitchFamily="34" charset="0"/>
              </a:defRPr>
            </a:lvl7pPr>
            <a:lvl8pPr eaLnBrk="0" fontAlgn="base" hangingPunct="0">
              <a:spcBef>
                <a:spcPct val="0"/>
              </a:spcBef>
              <a:spcAft>
                <a:spcPct val="0"/>
              </a:spcAft>
              <a:tabLst>
                <a:tab pos="1439863" algn="l"/>
              </a:tabLst>
              <a:defRPr>
                <a:solidFill>
                  <a:schemeClr val="tx1"/>
                </a:solidFill>
                <a:latin typeface="Arial" panose="020B0604020202020204" pitchFamily="34" charset="0"/>
              </a:defRPr>
            </a:lvl8pPr>
            <a:lvl9pPr eaLnBrk="0" fontAlgn="base" hangingPunct="0">
              <a:spcBef>
                <a:spcPct val="0"/>
              </a:spcBef>
              <a:spcAft>
                <a:spcPct val="0"/>
              </a:spcAft>
              <a:tabLst>
                <a:tab pos="1439863" algn="l"/>
              </a:tabLst>
              <a:defRPr>
                <a:solidFill>
                  <a:schemeClr val="tx1"/>
                </a:solidFill>
                <a:latin typeface="Arial" panose="020B0604020202020204" pitchFamily="34" charset="0"/>
              </a:defRPr>
            </a:lvl9pPr>
          </a:lstStyle>
          <a:p>
            <a:pPr marL="0" marR="0" lvl="0" indent="-228600" eaLnBrk="1" fontAlgn="base" hangingPunct="1">
              <a:lnSpc>
                <a:spcPct val="90000"/>
              </a:lnSpc>
              <a:spcBef>
                <a:spcPct val="0"/>
              </a:spcBef>
              <a:spcAft>
                <a:spcPts val="600"/>
              </a:spcAft>
              <a:buClrTx/>
              <a:buSzTx/>
              <a:buFont typeface="Arial" panose="020B0604020202020204" pitchFamily="34" charset="0"/>
              <a:buChar char="•"/>
              <a:tabLst>
                <a:tab pos="1439863" algn="l"/>
              </a:tabLst>
            </a:pPr>
            <a:r>
              <a:rPr kumimoji="0" lang="en-US" altLang="en-US" sz="1400" b="1" i="0" u="none" strike="noStrike" cap="none" normalizeH="0" baseline="0" dirty="0">
                <a:ln>
                  <a:noFill/>
                </a:ln>
                <a:effectLst/>
                <a:latin typeface="+mn-lt"/>
              </a:rPr>
              <a:t>1981	ΕΛΛΑΣ – ΕΟΚ – ΒΡΥΞΕΛΛΕΣ</a:t>
            </a:r>
            <a:endParaRPr kumimoji="0" lang="en-US" altLang="en-US" sz="1400" b="0" i="0" u="none" strike="noStrike" cap="none" normalizeH="0" baseline="0" dirty="0">
              <a:ln>
                <a:noFill/>
              </a:ln>
              <a:effectLst/>
              <a:latin typeface="+mn-lt"/>
            </a:endParaRPr>
          </a:p>
          <a:p>
            <a:pPr marL="0" marR="0" lvl="0" indent="-228600" eaLnBrk="1" fontAlgn="base" hangingPunct="1">
              <a:lnSpc>
                <a:spcPct val="90000"/>
              </a:lnSpc>
              <a:spcBef>
                <a:spcPct val="0"/>
              </a:spcBef>
              <a:spcAft>
                <a:spcPts val="600"/>
              </a:spcAft>
              <a:buClrTx/>
              <a:buSzTx/>
              <a:buFont typeface="Arial" panose="020B0604020202020204" pitchFamily="34" charset="0"/>
              <a:buChar char="•"/>
              <a:tabLst>
                <a:tab pos="1439863" algn="l"/>
              </a:tabLst>
            </a:pPr>
            <a:r>
              <a:rPr kumimoji="0" lang="en-US" altLang="en-US" sz="1400" b="1" i="0" u="none" strike="noStrike" cap="none" normalizeH="0" baseline="0" dirty="0">
                <a:ln>
                  <a:noFill/>
                </a:ln>
                <a:effectLst/>
                <a:latin typeface="+mn-lt"/>
              </a:rPr>
              <a:t>1984	ΙΔΡΥΣΗ ΕΛΛΗΝΙΚΗΣ ΘΕΑΤΡΙΚΗΣ ΟΜΑΔΑΣ</a:t>
            </a:r>
            <a:endParaRPr kumimoji="0" lang="en-US" altLang="en-US" sz="1400" b="0" i="0" u="none" strike="noStrike" cap="none" normalizeH="0" baseline="0" dirty="0">
              <a:ln>
                <a:noFill/>
              </a:ln>
              <a:effectLst/>
              <a:latin typeface="+mn-lt"/>
            </a:endParaRPr>
          </a:p>
          <a:p>
            <a:pPr marL="0" marR="0" lvl="0" indent="-228600" eaLnBrk="1" fontAlgn="base" hangingPunct="1">
              <a:lnSpc>
                <a:spcPct val="90000"/>
              </a:lnSpc>
              <a:spcBef>
                <a:spcPct val="0"/>
              </a:spcBef>
              <a:spcAft>
                <a:spcPts val="600"/>
              </a:spcAft>
              <a:buClrTx/>
              <a:buSzTx/>
              <a:buFont typeface="Arial" panose="020B0604020202020204" pitchFamily="34" charset="0"/>
              <a:buChar char="•"/>
              <a:tabLst>
                <a:tab pos="1439863" algn="l"/>
              </a:tabLst>
            </a:pPr>
            <a:r>
              <a:rPr kumimoji="0" lang="en-US" altLang="en-US" sz="1400" b="1" i="0" u="none" strike="noStrike" cap="none" normalizeH="0" baseline="0" dirty="0">
                <a:ln>
                  <a:noFill/>
                </a:ln>
                <a:effectLst/>
                <a:latin typeface="+mn-lt"/>
              </a:rPr>
              <a:t>1985	ΕΝΤΑΞΗ ΤΗΣ ΕΛΛΗΝΙΚΗΣ ΘΕΑΤΡΙΚΗΣ ΟΜΑΔΑΣ ΣΤΟ </a:t>
            </a:r>
            <a:endParaRPr kumimoji="0" lang="en-US" altLang="en-US" sz="1400" b="0" i="0" u="none" strike="noStrike" cap="none" normalizeH="0" baseline="0" dirty="0">
              <a:ln>
                <a:noFill/>
              </a:ln>
              <a:effectLst/>
              <a:latin typeface="+mn-lt"/>
            </a:endParaRPr>
          </a:p>
          <a:p>
            <a:pPr marR="0" lvl="0" eaLnBrk="1" fontAlgn="base" hangingPunct="1">
              <a:lnSpc>
                <a:spcPct val="90000"/>
              </a:lnSpc>
              <a:spcBef>
                <a:spcPct val="0"/>
              </a:spcBef>
              <a:spcAft>
                <a:spcPts val="600"/>
              </a:spcAft>
              <a:buClrTx/>
              <a:buSzTx/>
              <a:tabLst>
                <a:tab pos="1439863" algn="l"/>
              </a:tabLst>
            </a:pPr>
            <a:r>
              <a:rPr kumimoji="0" lang="en-US" altLang="en-US" sz="1400" b="1" i="0" u="none" strike="noStrike" cap="none" normalizeH="0" baseline="0" dirty="0">
                <a:ln>
                  <a:noFill/>
                </a:ln>
                <a:effectLst/>
                <a:latin typeface="+mn-lt"/>
              </a:rPr>
              <a:t>	ΘΕΑΤΡΙΚΟ ΟΡΓΑΝΙΣΜΟ ΤΩΝ ΟΡΓΑΝΩΝ ΤΗΣ ΕΟΚ </a:t>
            </a:r>
            <a:endParaRPr kumimoji="0" lang="en-US" altLang="en-US" sz="1400" b="0" i="0" u="none" strike="noStrike" cap="none" normalizeH="0" baseline="0" dirty="0">
              <a:ln>
                <a:noFill/>
              </a:ln>
              <a:effectLst/>
              <a:latin typeface="+mn-lt"/>
            </a:endParaRPr>
          </a:p>
          <a:p>
            <a:pPr marR="0" lvl="0" eaLnBrk="1" fontAlgn="base" hangingPunct="1">
              <a:lnSpc>
                <a:spcPct val="90000"/>
              </a:lnSpc>
              <a:spcBef>
                <a:spcPct val="0"/>
              </a:spcBef>
              <a:spcAft>
                <a:spcPts val="600"/>
              </a:spcAft>
              <a:buClrTx/>
              <a:buSzTx/>
              <a:tabLst>
                <a:tab pos="1439863" algn="l"/>
              </a:tabLst>
            </a:pPr>
            <a:r>
              <a:rPr kumimoji="0" lang="en-US" altLang="en-US" sz="1400" b="1" i="0" u="none" strike="noStrike" cap="none" normalizeH="0" baseline="0" dirty="0">
                <a:ln>
                  <a:noFill/>
                </a:ln>
                <a:effectLst/>
                <a:latin typeface="+mn-lt"/>
              </a:rPr>
              <a:t>	ATELIER THEATRAL DES INSTITUTIONS EUROPEENNES</a:t>
            </a:r>
            <a:endParaRPr kumimoji="0" lang="en-US" altLang="en-US" sz="1400" b="0" i="0" u="none" strike="noStrike" cap="none" normalizeH="0" baseline="0" dirty="0">
              <a:ln>
                <a:noFill/>
              </a:ln>
              <a:effectLst/>
              <a:latin typeface="+mn-lt"/>
            </a:endParaRPr>
          </a:p>
          <a:p>
            <a:pPr marR="0" lvl="0" eaLnBrk="1" fontAlgn="base" hangingPunct="1">
              <a:lnSpc>
                <a:spcPct val="90000"/>
              </a:lnSpc>
              <a:spcBef>
                <a:spcPct val="0"/>
              </a:spcBef>
              <a:spcAft>
                <a:spcPts val="600"/>
              </a:spcAft>
              <a:buClrTx/>
              <a:buSzTx/>
              <a:tabLst>
                <a:tab pos="1439863" algn="l"/>
              </a:tabLst>
            </a:pPr>
            <a:r>
              <a:rPr kumimoji="0" lang="en-US" altLang="en-US" sz="1400" b="0" i="0" u="none" strike="noStrike" cap="none" normalizeH="0" baseline="0" dirty="0">
                <a:ln>
                  <a:noFill/>
                </a:ln>
                <a:effectLst/>
                <a:latin typeface="+mn-lt"/>
              </a:rPr>
              <a:t>				</a:t>
            </a:r>
            <a:r>
              <a:rPr kumimoji="0" lang="en-US" altLang="en-US" sz="1400" b="1" i="0" u="none" strike="noStrike" cap="none" normalizeH="0" baseline="0" dirty="0">
                <a:ln>
                  <a:noFill/>
                </a:ln>
                <a:effectLst/>
                <a:latin typeface="+mn-lt"/>
              </a:rPr>
              <a:t>↓</a:t>
            </a:r>
            <a:endParaRPr kumimoji="0" lang="en-US" altLang="en-US" sz="1400" b="0" i="0" u="none" strike="noStrike" cap="none" normalizeH="0" baseline="0" dirty="0">
              <a:ln>
                <a:noFill/>
              </a:ln>
              <a:effectLst/>
              <a:latin typeface="+mn-lt"/>
            </a:endParaRPr>
          </a:p>
          <a:p>
            <a:pPr marR="0" lvl="0" algn="ctr" eaLnBrk="1" fontAlgn="base" hangingPunct="1">
              <a:lnSpc>
                <a:spcPct val="90000"/>
              </a:lnSpc>
              <a:spcBef>
                <a:spcPct val="0"/>
              </a:spcBef>
              <a:spcAft>
                <a:spcPts val="600"/>
              </a:spcAft>
              <a:buClrTx/>
              <a:buSzTx/>
              <a:tabLst>
                <a:tab pos="1439863" algn="l"/>
              </a:tabLst>
            </a:pPr>
            <a:r>
              <a:rPr kumimoji="0" lang="en-US" altLang="en-US" sz="1400" b="0" i="0" u="none" strike="noStrike" cap="none" normalizeH="0" baseline="0" dirty="0">
                <a:ln>
                  <a:noFill/>
                </a:ln>
                <a:effectLst/>
                <a:latin typeface="+mn-lt"/>
              </a:rPr>
              <a:t>                       	</a:t>
            </a:r>
            <a:r>
              <a:rPr kumimoji="0" lang="en-US" altLang="en-US" sz="1400" b="1" strike="noStrike" cap="none" normalizeH="0" baseline="0" dirty="0">
                <a:ln>
                  <a:noFill/>
                </a:ln>
                <a:effectLst/>
                <a:latin typeface="+mn-lt"/>
              </a:rPr>
              <a:t>ATELIER THEATRAL GREC</a:t>
            </a:r>
            <a:r>
              <a:rPr kumimoji="0" lang="en-US" altLang="en-US" sz="1400" b="1" strike="noStrike" cap="none" normalizeH="0" dirty="0">
                <a:ln>
                  <a:noFill/>
                </a:ln>
                <a:effectLst/>
                <a:latin typeface="+mn-lt"/>
              </a:rPr>
              <a:t> </a:t>
            </a:r>
            <a:endParaRPr kumimoji="0" lang="en-US" altLang="en-US" sz="1400" b="1" strike="noStrike" cap="none" normalizeH="0" baseline="0" dirty="0">
              <a:ln>
                <a:noFill/>
              </a:ln>
              <a:effectLst/>
              <a:latin typeface="+mn-lt"/>
            </a:endParaRPr>
          </a:p>
          <a:p>
            <a:pPr marR="0" lvl="0" algn="ctr" eaLnBrk="1" fontAlgn="base" hangingPunct="1">
              <a:lnSpc>
                <a:spcPct val="90000"/>
              </a:lnSpc>
              <a:spcBef>
                <a:spcPct val="0"/>
              </a:spcBef>
              <a:spcAft>
                <a:spcPts val="600"/>
              </a:spcAft>
              <a:buClrTx/>
              <a:buSzTx/>
              <a:tabLst>
                <a:tab pos="1439863" algn="l"/>
              </a:tabLst>
            </a:pPr>
            <a:r>
              <a:rPr lang="en-US" altLang="en-US" sz="1400" b="1" i="1" dirty="0">
                <a:latin typeface="+mn-lt"/>
              </a:rPr>
              <a:t>	</a:t>
            </a:r>
            <a:r>
              <a:rPr kumimoji="0" lang="en-US" altLang="en-US" sz="1400" b="1" strike="noStrike" cap="none" normalizeH="0" baseline="0" dirty="0">
                <a:ln>
                  <a:noFill/>
                </a:ln>
                <a:effectLst/>
                <a:latin typeface="+mn-lt"/>
              </a:rPr>
              <a:t>ΕΛΛΗΝΙΚΟ ΘΕΑΤΡΙΚΟ ΕΡΓΑΣΤΗΡΙ</a:t>
            </a:r>
            <a:r>
              <a:rPr lang="en-US" altLang="en-US" sz="1400" dirty="0">
                <a:latin typeface="+mn-lt"/>
              </a:rPr>
              <a:t> (</a:t>
            </a:r>
            <a:r>
              <a:rPr kumimoji="0" lang="en-US" altLang="en-US" sz="1400" b="1" strike="noStrike" cap="none" normalizeH="0" baseline="0" dirty="0">
                <a:ln>
                  <a:noFill/>
                </a:ln>
                <a:effectLst/>
                <a:latin typeface="+mn-lt"/>
              </a:rPr>
              <a:t>ΕΘΕ)</a:t>
            </a:r>
            <a:endParaRPr kumimoji="0" lang="en-US" altLang="en-US" sz="1400" b="0" strike="noStrike" cap="none" normalizeH="0" baseline="0" dirty="0">
              <a:ln>
                <a:noFill/>
              </a:ln>
              <a:effectLst/>
              <a:latin typeface="+mn-lt"/>
            </a:endParaRPr>
          </a:p>
          <a:p>
            <a:pPr marL="0" marR="0" lvl="0" indent="-228600" eaLnBrk="1" fontAlgn="base" hangingPunct="1">
              <a:lnSpc>
                <a:spcPct val="90000"/>
              </a:lnSpc>
              <a:spcBef>
                <a:spcPct val="0"/>
              </a:spcBef>
              <a:spcAft>
                <a:spcPts val="600"/>
              </a:spcAft>
              <a:buClrTx/>
              <a:buSzTx/>
              <a:buFont typeface="Arial" panose="020B0604020202020204" pitchFamily="34" charset="0"/>
              <a:buChar char="•"/>
              <a:tabLst>
                <a:tab pos="1439863" algn="l"/>
              </a:tabLst>
            </a:pPr>
            <a:r>
              <a:rPr kumimoji="0" lang="en-US" altLang="en-US" sz="1400" b="1" i="0" u="none" strike="noStrike" cap="none" normalizeH="0" baseline="0" dirty="0">
                <a:ln>
                  <a:noFill/>
                </a:ln>
                <a:effectLst/>
                <a:latin typeface="+mn-lt"/>
              </a:rPr>
              <a:t>1985-2020	ΕΘΕ+ 6 ΕΛΛΗΝΙΚΕΣ ΘΕΑΤΡΙΚΕΣ ΟΜΑΔΕΣ +</a:t>
            </a:r>
            <a:r>
              <a:rPr kumimoji="0" lang="en-US" altLang="en-US" sz="1400" b="1" i="0" u="none" strike="noStrike" cap="none" normalizeH="0" dirty="0">
                <a:ln>
                  <a:noFill/>
                </a:ln>
                <a:effectLst/>
                <a:latin typeface="+mn-lt"/>
              </a:rPr>
              <a:t>     	</a:t>
            </a:r>
            <a:r>
              <a:rPr kumimoji="0" lang="en-US" altLang="en-US" sz="1400" b="1" i="0" u="none" strike="noStrike" cap="none" normalizeH="0" baseline="0" dirty="0">
                <a:ln>
                  <a:noFill/>
                </a:ln>
                <a:effectLst/>
                <a:latin typeface="+mn-lt"/>
              </a:rPr>
              <a:t>ΕΝΕΡΓΟΠΟΙΗΣΗ ΤΩΝ ΠΡΩΤΩΝ ΜΕΤΑΝΑΣΤΩΝ=ΣΥΝΟΛΟ 8</a:t>
            </a:r>
            <a:endParaRPr kumimoji="0" lang="en-US" altLang="en-US" sz="1400" b="0" i="0" u="none" strike="noStrike" cap="none" normalizeH="0" baseline="0" dirty="0">
              <a:ln>
                <a:noFill/>
              </a:ln>
              <a:effectLst/>
              <a:latin typeface="+mn-lt"/>
            </a:endParaRPr>
          </a:p>
          <a:p>
            <a:pPr marL="0" marR="0" lvl="0" indent="-228600" eaLnBrk="1" fontAlgn="base" hangingPunct="1">
              <a:lnSpc>
                <a:spcPct val="90000"/>
              </a:lnSpc>
              <a:spcBef>
                <a:spcPct val="0"/>
              </a:spcBef>
              <a:spcAft>
                <a:spcPts val="600"/>
              </a:spcAft>
              <a:buClrTx/>
              <a:buSzTx/>
              <a:buFont typeface="Arial" panose="020B0604020202020204" pitchFamily="34" charset="0"/>
              <a:buChar char="•"/>
              <a:tabLst>
                <a:tab pos="1439863" algn="l"/>
              </a:tabLst>
            </a:pPr>
            <a:r>
              <a:rPr kumimoji="0" lang="en-US" altLang="en-US" sz="1400" b="1" i="0" u="none" strike="noStrike" cap="none" normalizeH="0" baseline="0" dirty="0">
                <a:ln>
                  <a:noFill/>
                </a:ln>
                <a:effectLst/>
                <a:latin typeface="+mn-lt"/>
              </a:rPr>
              <a:t>2022	Κ.ΔΙΑΚΟΥΜΟΠΟΥΛΟΥ : </a:t>
            </a:r>
            <a:r>
              <a:rPr lang="en-GB" altLang="en-US" sz="1400" b="1" dirty="0">
                <a:latin typeface="+mn-lt"/>
              </a:rPr>
              <a:t>Community</a:t>
            </a:r>
            <a:r>
              <a:rPr lang="en-US" altLang="en-US" sz="1400" b="1" dirty="0">
                <a:latin typeface="+mn-lt"/>
              </a:rPr>
              <a:t> Theater</a:t>
            </a:r>
            <a:r>
              <a:rPr kumimoji="0" lang="en-US" altLang="en-US" sz="1400" b="1" i="0" u="none" strike="noStrike" cap="none" normalizeH="0" baseline="0" dirty="0">
                <a:ln>
                  <a:noFill/>
                </a:ln>
                <a:effectLst/>
                <a:latin typeface="+mn-lt"/>
              </a:rPr>
              <a:t> and  	</a:t>
            </a:r>
            <a:r>
              <a:rPr lang="en-US" altLang="en-US" sz="1400" b="1" dirty="0">
                <a:latin typeface="+mn-lt"/>
              </a:rPr>
              <a:t>Resilience: The</a:t>
            </a:r>
            <a:r>
              <a:rPr kumimoji="0" lang="en-US" altLang="en-US" sz="1400" b="1" i="0" u="none" strike="noStrike" cap="none" normalizeH="0" baseline="0" dirty="0">
                <a:ln>
                  <a:noFill/>
                </a:ln>
                <a:effectLst/>
                <a:latin typeface="+mn-lt"/>
              </a:rPr>
              <a:t> case of the Greek Diasporic Community 	Theater in Brussels (Local Development &amp; Society)</a:t>
            </a:r>
            <a:endParaRPr kumimoji="0" lang="en-US" altLang="en-US" sz="1400" b="0" i="0" u="none" strike="noStrike" cap="none" normalizeH="0" baseline="0" dirty="0">
              <a:ln>
                <a:noFill/>
              </a:ln>
              <a:effectLst/>
              <a:latin typeface="+mn-lt"/>
            </a:endParaRPr>
          </a:p>
        </p:txBody>
      </p:sp>
      <p:pic>
        <p:nvPicPr>
          <p:cNvPr id="3" name="Picture 2"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17699AFF-9402-D31E-AB17-DB8F3F9D9DD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22210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500"/>
                                        <p:tgtEl>
                                          <p:spTgt spid="5">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fade">
                                      <p:cBhvr>
                                        <p:cTn id="26" dur="500"/>
                                        <p:tgtEl>
                                          <p:spTgt spid="5">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500"/>
                                        <p:tgtEl>
                                          <p:spTgt spid="5">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500"/>
                                        <p:tgtEl>
                                          <p:spTgt spid="5">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fade">
                                      <p:cBhvr>
                                        <p:cTn id="37" dur="500"/>
                                        <p:tgtEl>
                                          <p:spTgt spid="5">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xEl>
                                              <p:pRg st="9" end="9"/>
                                            </p:txEl>
                                          </p:spTgt>
                                        </p:tgtEl>
                                        <p:attrNameLst>
                                          <p:attrName>style.visibility</p:attrName>
                                        </p:attrNameLst>
                                      </p:cBhvr>
                                      <p:to>
                                        <p:strVal val="visible"/>
                                      </p:to>
                                    </p:set>
                                    <p:animEffect transition="in" filter="fade">
                                      <p:cBhvr>
                                        <p:cTn id="4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D40C3C-A6DC-4F4E-CD11-D35A466934CC}"/>
              </a:ext>
            </a:extLst>
          </p:cNvPr>
          <p:cNvSpPr>
            <a:spLocks noGrp="1"/>
          </p:cNvSpPr>
          <p:nvPr>
            <p:ph idx="1"/>
          </p:nvPr>
        </p:nvSpPr>
        <p:spPr>
          <a:xfrm>
            <a:off x="838200" y="1825625"/>
            <a:ext cx="10515600" cy="2214747"/>
          </a:xfrm>
        </p:spPr>
        <p:txBody>
          <a:bodyPr/>
          <a:lstStyle/>
          <a:p>
            <a:pPr marL="0" marR="0" indent="-1440180" algn="ctr">
              <a:lnSpc>
                <a:spcPct val="100000"/>
              </a:lnSpc>
              <a:spcAft>
                <a:spcPts val="800"/>
              </a:spcAft>
              <a:buNone/>
            </a:pPr>
            <a:r>
              <a:rPr lang="el-GR" sz="4000" b="1" kern="100" dirty="0">
                <a:effectLst/>
                <a:latin typeface="Calibri" panose="020F0502020204030204" pitchFamily="34" charset="0"/>
                <a:ea typeface="Calibri" panose="020F0502020204030204" pitchFamily="34" charset="0"/>
                <a:cs typeface="Times New Roman" panose="02020603050405020304" pitchFamily="18" charset="0"/>
              </a:rPr>
              <a:t>1985   </a:t>
            </a:r>
            <a:r>
              <a:rPr lang="el-GR" sz="4000" b="1" u="sng" kern="100" dirty="0">
                <a:effectLst/>
                <a:latin typeface="Calibri" panose="020F0502020204030204" pitchFamily="34" charset="0"/>
                <a:ea typeface="Calibri" panose="020F0502020204030204" pitchFamily="34" charset="0"/>
                <a:cs typeface="Times New Roman" panose="02020603050405020304" pitchFamily="18" charset="0"/>
              </a:rPr>
              <a:t>Αυτοτελής πορεία </a:t>
            </a:r>
            <a:r>
              <a:rPr lang="el-GR" sz="4000" b="1" kern="100" dirty="0">
                <a:effectLst/>
                <a:latin typeface="Calibri" panose="020F0502020204030204" pitchFamily="34" charset="0"/>
                <a:ea typeface="Calibri" panose="020F0502020204030204" pitchFamily="34" charset="0"/>
                <a:cs typeface="Times New Roman" panose="02020603050405020304" pitchFamily="18" charset="0"/>
              </a:rPr>
              <a:t>  2026</a:t>
            </a:r>
            <a:endParaRPr lang="el-GR" sz="4000" kern="100" dirty="0">
              <a:latin typeface="Calibri" panose="020F0502020204030204" pitchFamily="34" charset="0"/>
              <a:ea typeface="Calibri" panose="020F0502020204030204" pitchFamily="34" charset="0"/>
              <a:cs typeface="Times New Roman" panose="02020603050405020304" pitchFamily="18" charset="0"/>
            </a:endParaRPr>
          </a:p>
          <a:p>
            <a:pPr marL="0" marR="0" indent="-1440180" algn="ctr">
              <a:lnSpc>
                <a:spcPct val="100000"/>
              </a:lnSpc>
              <a:spcAft>
                <a:spcPts val="800"/>
              </a:spcAft>
              <a:buNone/>
            </a:pPr>
            <a:r>
              <a:rPr lang="el-GR" sz="4000" b="1" kern="100" dirty="0">
                <a:effectLst/>
                <a:latin typeface="Calibri" panose="020F0502020204030204" pitchFamily="34" charset="0"/>
                <a:ea typeface="Calibri" panose="020F0502020204030204" pitchFamily="34" charset="0"/>
                <a:cs typeface="Times New Roman" panose="02020603050405020304" pitchFamily="18" charset="0"/>
              </a:rPr>
              <a:t>ΕΘΕ</a:t>
            </a:r>
          </a:p>
          <a:p>
            <a:endParaRPr lang="en-US" dirty="0"/>
          </a:p>
        </p:txBody>
      </p:sp>
      <p:sp>
        <p:nvSpPr>
          <p:cNvPr id="4" name="TextBox 3">
            <a:extLst>
              <a:ext uri="{FF2B5EF4-FFF2-40B4-BE49-F238E27FC236}">
                <a16:creationId xmlns:a16="http://schemas.microsoft.com/office/drawing/2014/main" id="{749AFB86-B20A-3892-BE45-0468E8ACDE66}"/>
              </a:ext>
            </a:extLst>
          </p:cNvPr>
          <p:cNvSpPr txBox="1"/>
          <p:nvPr/>
        </p:nvSpPr>
        <p:spPr>
          <a:xfrm>
            <a:off x="1991335" y="4226131"/>
            <a:ext cx="3040912" cy="523220"/>
          </a:xfrm>
          <a:prstGeom prst="rect">
            <a:avLst/>
          </a:prstGeom>
          <a:noFill/>
        </p:spPr>
        <p:txBody>
          <a:bodyPr wrap="square" rtlCol="0">
            <a:spAutoFit/>
          </a:bodyPr>
          <a:lstStyle/>
          <a:p>
            <a:pPr algn="ctr"/>
            <a:r>
              <a:rPr lang="el-GR" sz="2800" b="1" dirty="0">
                <a:latin typeface="Calibri" panose="020F0502020204030204" pitchFamily="34" charset="0"/>
                <a:cs typeface="Calibri" panose="020F0502020204030204" pitchFamily="34" charset="0"/>
              </a:rPr>
              <a:t>64 Παραγωγές</a:t>
            </a:r>
            <a:endParaRPr lang="en-US" sz="2800" b="1"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05CF70DB-06E1-ED86-CF2C-AE71AEA18F9B}"/>
              </a:ext>
            </a:extLst>
          </p:cNvPr>
          <p:cNvSpPr txBox="1"/>
          <p:nvPr/>
        </p:nvSpPr>
        <p:spPr>
          <a:xfrm>
            <a:off x="6861545" y="4322003"/>
            <a:ext cx="3040912" cy="1077218"/>
          </a:xfrm>
          <a:prstGeom prst="rect">
            <a:avLst/>
          </a:prstGeom>
          <a:noFill/>
        </p:spPr>
        <p:txBody>
          <a:bodyPr wrap="square" rtlCol="0">
            <a:spAutoFit/>
          </a:bodyPr>
          <a:lstStyle/>
          <a:p>
            <a:pPr algn="ctr"/>
            <a:r>
              <a:rPr lang="el-GR" sz="3600" b="1" u="sng" dirty="0">
                <a:highlight>
                  <a:srgbClr val="FFFF00"/>
                </a:highlight>
                <a:latin typeface="Calibri" panose="020F0502020204030204" pitchFamily="34" charset="0"/>
                <a:cs typeface="Calibri" panose="020F0502020204030204" pitchFamily="34" charset="0"/>
              </a:rPr>
              <a:t>Συνεργασίες</a:t>
            </a:r>
            <a:endParaRPr lang="en-GB" sz="3600" b="1" u="sng" dirty="0">
              <a:highlight>
                <a:srgbClr val="FFFF00"/>
              </a:highlight>
              <a:latin typeface="Calibri" panose="020F0502020204030204" pitchFamily="34" charset="0"/>
              <a:cs typeface="Calibri" panose="020F0502020204030204" pitchFamily="34" charset="0"/>
            </a:endParaRPr>
          </a:p>
          <a:p>
            <a:pPr algn="ctr"/>
            <a:r>
              <a:rPr lang="el-GR" sz="2800" b="1" dirty="0">
                <a:latin typeface="Calibri" panose="020F0502020204030204" pitchFamily="34" charset="0"/>
                <a:cs typeface="Calibri" panose="020F0502020204030204" pitchFamily="34" charset="0"/>
              </a:rPr>
              <a:t>4 Παραγωγές</a:t>
            </a:r>
            <a:endParaRPr lang="en-US" sz="2800" b="1" dirty="0">
              <a:latin typeface="Calibri" panose="020F0502020204030204" pitchFamily="34" charset="0"/>
              <a:cs typeface="Calibri" panose="020F0502020204030204" pitchFamily="34" charset="0"/>
            </a:endParaRPr>
          </a:p>
        </p:txBody>
      </p:sp>
      <p:sp>
        <p:nvSpPr>
          <p:cNvPr id="7" name="Down Arrow 6">
            <a:extLst>
              <a:ext uri="{FF2B5EF4-FFF2-40B4-BE49-F238E27FC236}">
                <a16:creationId xmlns:a16="http://schemas.microsoft.com/office/drawing/2014/main" id="{254127BE-EABC-6FAE-0577-DE45CCDE1FCC}"/>
              </a:ext>
            </a:extLst>
          </p:cNvPr>
          <p:cNvSpPr/>
          <p:nvPr/>
        </p:nvSpPr>
        <p:spPr>
          <a:xfrm rot="3464757">
            <a:off x="5029402" y="3103778"/>
            <a:ext cx="513504" cy="127734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a:extLst>
              <a:ext uri="{FF2B5EF4-FFF2-40B4-BE49-F238E27FC236}">
                <a16:creationId xmlns:a16="http://schemas.microsoft.com/office/drawing/2014/main" id="{498974BF-4F01-B75A-2EE0-B48ACA9E7B21}"/>
              </a:ext>
            </a:extLst>
          </p:cNvPr>
          <p:cNvSpPr/>
          <p:nvPr/>
        </p:nvSpPr>
        <p:spPr>
          <a:xfrm rot="19158075">
            <a:off x="6450372" y="3197434"/>
            <a:ext cx="513504" cy="127734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4DBC1AB2-96B5-6B57-769F-2D0BDC12F18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1594469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trips(downLeft)">
                                      <p:cBhvr>
                                        <p:cTn id="12" dur="500"/>
                                        <p:tgtEl>
                                          <p:spTgt spid="7"/>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12"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strips(downLeft)">
                                      <p:cBhvr>
                                        <p:cTn id="21" dur="500"/>
                                        <p:tgtEl>
                                          <p:spTgt spid="9"/>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P spid="6" grpId="0"/>
      <p:bldP spid="7"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0FE5B58-559C-D842-1B50-D7C612DED524}"/>
              </a:ext>
            </a:extLst>
          </p:cNvPr>
          <p:cNvSpPr>
            <a:spLocks noGrp="1"/>
          </p:cNvSpPr>
          <p:nvPr>
            <p:ph idx="1"/>
          </p:nvPr>
        </p:nvSpPr>
        <p:spPr>
          <a:xfrm>
            <a:off x="4447308" y="591344"/>
            <a:ext cx="6906491" cy="5585619"/>
          </a:xfrm>
        </p:spPr>
        <p:txBody>
          <a:bodyPr anchor="ctr">
            <a:normAutofit/>
          </a:bodyPr>
          <a:lstStyle/>
          <a:p>
            <a:pPr marL="1350645" marR="0" indent="-1440180">
              <a:spcAft>
                <a:spcPts val="800"/>
              </a:spcAft>
              <a:buNone/>
            </a:pPr>
            <a:r>
              <a:rPr lang="el-GR" b="1" kern="100" dirty="0">
                <a:effectLst/>
                <a:latin typeface="Calibri" panose="020F0502020204030204" pitchFamily="34" charset="0"/>
                <a:ea typeface="Calibri" panose="020F0502020204030204" pitchFamily="34" charset="0"/>
                <a:cs typeface="Calibri" panose="020F0502020204030204" pitchFamily="34" charset="0"/>
              </a:rPr>
              <a:t>ΔΥΟ ΣΧΕΤΙΚΑ ΠΡΟΣΦΑΤΕΣ ΠΡΩΤΟΒΟΥΛΙΕΣ</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1350645" marR="0" indent="-1440180">
              <a:spcAft>
                <a:spcPts val="800"/>
              </a:spcAft>
              <a:buNone/>
            </a:pPr>
            <a:r>
              <a:rPr lang="el-GR" b="1" kern="100" dirty="0">
                <a:effectLst/>
                <a:latin typeface="Calibri" panose="020F0502020204030204" pitchFamily="34" charset="0"/>
                <a:ea typeface="Calibri" panose="020F0502020204030204" pitchFamily="34" charset="0"/>
                <a:cs typeface="Calibri" panose="020F0502020204030204" pitchFamily="34" charset="0"/>
              </a:rPr>
              <a:t> </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Aft>
                <a:spcPts val="800"/>
              </a:spcAft>
              <a:buFont typeface="+mj-lt"/>
              <a:buAutoNum type="arabicPeriod"/>
            </a:pPr>
            <a:r>
              <a:rPr lang="el-GR" b="1" kern="100" dirty="0">
                <a:effectLst/>
                <a:latin typeface="Calibri" panose="020F0502020204030204" pitchFamily="34" charset="0"/>
                <a:ea typeface="Calibri" panose="020F0502020204030204" pitchFamily="34" charset="0"/>
                <a:cs typeface="Calibri" panose="020F0502020204030204" pitchFamily="34" charset="0"/>
              </a:rPr>
              <a:t>Κοινός εορτασμός της Παγκόσμιας Ημέρας Θεάτρου </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Aft>
                <a:spcPts val="800"/>
              </a:spcAft>
              <a:buFont typeface="+mj-lt"/>
              <a:buAutoNum type="arabicPeriod"/>
            </a:pPr>
            <a:r>
              <a:rPr lang="el-GR" b="1" kern="100" dirty="0">
                <a:effectLst/>
                <a:latin typeface="Calibri" panose="020F0502020204030204" pitchFamily="34" charset="0"/>
                <a:ea typeface="Calibri" panose="020F0502020204030204" pitchFamily="34" charset="0"/>
                <a:cs typeface="Calibri" panose="020F0502020204030204" pitchFamily="34" charset="0"/>
              </a:rPr>
              <a:t>Θεατρικό Αναλόγιο με συγγραφείς των Βρυξελλών</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DDC4DF91-E603-8B2E-A9DB-97E919A85F2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2586930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344555-EB59-4F6F-A169-E1DAF7F34C1C}"/>
            </a:ext>
          </a:extLst>
        </p:cNvPr>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58256" y="-358254"/>
            <a:ext cx="6858000" cy="7574507"/>
          </a:xfrm>
          <a:prstGeom prst="rect">
            <a:avLst/>
          </a:prstGeom>
          <a:ln>
            <a:noFill/>
          </a:ln>
          <a:effectLst>
            <a:outerShdw blurRad="457200" dist="63500" sx="99000" sy="99000" algn="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ook with letters flying out of it&#10;&#10;AI-generated content may be incorrect.">
            <a:extLst>
              <a:ext uri="{FF2B5EF4-FFF2-40B4-BE49-F238E27FC236}">
                <a16:creationId xmlns:a16="http://schemas.microsoft.com/office/drawing/2014/main" id="{81B4BCE3-A83B-2823-B7ED-C9C9A58563F1}"/>
              </a:ext>
            </a:extLst>
          </p:cNvPr>
          <p:cNvPicPr>
            <a:picLocks noChangeAspect="1"/>
          </p:cNvPicPr>
          <p:nvPr/>
        </p:nvPicPr>
        <p:blipFill>
          <a:blip r:embed="rId2"/>
          <a:srcRect t="2997" r="-1" b="-1"/>
          <a:stretch>
            <a:fillRect/>
          </a:stretch>
        </p:blipFill>
        <p:spPr>
          <a:xfrm>
            <a:off x="20" y="-1"/>
            <a:ext cx="7574488" cy="5161587"/>
          </a:xfrm>
          <a:prstGeom prst="rect">
            <a:avLst/>
          </a:prstGeom>
        </p:spPr>
      </p:pic>
      <p:sp>
        <p:nvSpPr>
          <p:cNvPr id="3" name="Content Placeholder 2">
            <a:extLst>
              <a:ext uri="{FF2B5EF4-FFF2-40B4-BE49-F238E27FC236}">
                <a16:creationId xmlns:a16="http://schemas.microsoft.com/office/drawing/2014/main" id="{884D849F-14FA-8468-3460-BC9DDFF52A03}"/>
              </a:ext>
            </a:extLst>
          </p:cNvPr>
          <p:cNvSpPr>
            <a:spLocks noGrp="1"/>
          </p:cNvSpPr>
          <p:nvPr>
            <p:ph idx="1"/>
          </p:nvPr>
        </p:nvSpPr>
        <p:spPr>
          <a:xfrm>
            <a:off x="7903030" y="743803"/>
            <a:ext cx="3918856" cy="5474173"/>
          </a:xfrm>
        </p:spPr>
        <p:txBody>
          <a:bodyPr anchor="ctr">
            <a:normAutofit/>
          </a:bodyPr>
          <a:lstStyle/>
          <a:p>
            <a:pPr marL="0" indent="0" algn="ctr">
              <a:buNone/>
            </a:pPr>
            <a:r>
              <a:rPr lang="el-GR" sz="2600" b="1" kern="100" dirty="0">
                <a:latin typeface="Calibri" panose="020F0502020204030204" pitchFamily="34" charset="0"/>
                <a:ea typeface="Calibri" panose="020F0502020204030204" pitchFamily="34" charset="0"/>
                <a:cs typeface="Calibri" panose="020F0502020204030204" pitchFamily="34" charset="0"/>
              </a:rPr>
              <a:t>ΚΟΙΝΟΣ ΕΟΡΤΑΣΜΟΣ ΠΑΓΚΟΣΜΙΑΣ ΗΜΕΡΑΣ ΘΕΑΤΡΟΥ</a:t>
            </a:r>
            <a:endParaRPr lang="en-GB" sz="2600" b="1" kern="100" dirty="0">
              <a:latin typeface="Calibri" panose="020F0502020204030204" pitchFamily="34" charset="0"/>
              <a:ea typeface="Calibri" panose="020F0502020204030204" pitchFamily="34" charset="0"/>
              <a:cs typeface="Calibri" panose="020F0502020204030204" pitchFamily="34" charset="0"/>
            </a:endParaRPr>
          </a:p>
          <a:p>
            <a:pPr marL="0" marR="0" indent="0">
              <a:spcBef>
                <a:spcPts val="0"/>
              </a:spcBef>
              <a:buNone/>
            </a:pPr>
            <a:endParaRPr lang="el-GR" sz="1600" b="1" kern="100" dirty="0">
              <a:latin typeface="Calibri" panose="020F0502020204030204" pitchFamily="34" charset="0"/>
              <a:ea typeface="Calibri" panose="020F0502020204030204" pitchFamily="34" charset="0"/>
              <a:cs typeface="Calibri" panose="020F0502020204030204" pitchFamily="34" charset="0"/>
            </a:endParaRPr>
          </a:p>
          <a:p>
            <a:pPr marL="0" marR="0" indent="0" algn="ctr">
              <a:spcBef>
                <a:spcPts val="0"/>
              </a:spcBef>
              <a:buNone/>
            </a:pPr>
            <a:r>
              <a:rPr lang="el-GR" sz="1600" b="1" kern="100" dirty="0">
                <a:latin typeface="Calibri" panose="020F0502020204030204" pitchFamily="34" charset="0"/>
                <a:ea typeface="Calibri" panose="020F0502020204030204" pitchFamily="34" charset="0"/>
                <a:cs typeface="Calibri" panose="020F0502020204030204" pitchFamily="34" charset="0"/>
              </a:rPr>
              <a:t>Παγκόσμια Ημέρα Θεάτρου</a:t>
            </a:r>
            <a:r>
              <a:rPr lang="el-GR" sz="1600" kern="100" dirty="0">
                <a:latin typeface="Calibri" panose="020F0502020204030204" pitchFamily="34" charset="0"/>
                <a:ea typeface="Calibri" panose="020F0502020204030204" pitchFamily="34" charset="0"/>
                <a:cs typeface="Times New Roman" panose="02020603050405020304" pitchFamily="18" charset="0"/>
              </a:rPr>
              <a:t> </a:t>
            </a:r>
            <a:r>
              <a:rPr lang="el-GR" sz="1600" b="1" kern="100" dirty="0">
                <a:latin typeface="Calibri" panose="020F0502020204030204" pitchFamily="34" charset="0"/>
                <a:ea typeface="Calibri" panose="020F0502020204030204" pitchFamily="34" charset="0"/>
                <a:cs typeface="Calibri" panose="020F0502020204030204" pitchFamily="34" charset="0"/>
              </a:rPr>
              <a:t>27 Μαρτίου</a:t>
            </a:r>
            <a:r>
              <a:rPr lang="el-GR" sz="1600" kern="100" dirty="0">
                <a:latin typeface="Calibri" panose="020F0502020204030204" pitchFamily="34" charset="0"/>
                <a:ea typeface="Calibri" panose="020F0502020204030204" pitchFamily="34" charset="0"/>
                <a:cs typeface="Times New Roman" panose="02020603050405020304" pitchFamily="18" charset="0"/>
              </a:rPr>
              <a:t> </a:t>
            </a:r>
            <a:r>
              <a:rPr lang="el-GR" sz="1600" b="1" kern="100" dirty="0">
                <a:latin typeface="Calibri" panose="020F0502020204030204" pitchFamily="34" charset="0"/>
                <a:ea typeface="Calibri" panose="020F0502020204030204" pitchFamily="34" charset="0"/>
                <a:cs typeface="Calibri" panose="020F0502020204030204" pitchFamily="34" charset="0"/>
              </a:rPr>
              <a:t>(Διεθνές Ινστιτούτο Θεάτρου, 1961)</a:t>
            </a:r>
            <a:endParaRPr lang="en-US" sz="1600" kern="100" dirty="0">
              <a:latin typeface="Calibri" panose="020F0502020204030204" pitchFamily="34" charset="0"/>
              <a:ea typeface="Calibri" panose="020F0502020204030204" pitchFamily="34" charset="0"/>
              <a:cs typeface="Times New Roman" panose="02020603050405020304" pitchFamily="18" charset="0"/>
            </a:endParaRPr>
          </a:p>
          <a:p>
            <a:pPr marL="514350" indent="-514350">
              <a:buAutoNum type="arabicPeriod"/>
            </a:pPr>
            <a:endParaRPr lang="en-US" sz="1600" kern="100" dirty="0">
              <a:latin typeface="Calibri" panose="020F0502020204030204" pitchFamily="34" charset="0"/>
              <a:ea typeface="Calibri" panose="020F0502020204030204" pitchFamily="34" charset="0"/>
              <a:cs typeface="Times New Roman" panose="02020603050405020304" pitchFamily="18" charset="0"/>
            </a:endParaRPr>
          </a:p>
          <a:p>
            <a:pPr marL="1350645" marR="0" indent="-1440180">
              <a:spcAft>
                <a:spcPts val="800"/>
              </a:spcAft>
              <a:buNone/>
            </a:pPr>
            <a:r>
              <a:rPr lang="el-GR" sz="1600" b="1" kern="100" dirty="0">
                <a:effectLst/>
                <a:latin typeface="Calibri" panose="020F0502020204030204" pitchFamily="34" charset="0"/>
                <a:ea typeface="Calibri" panose="020F0502020204030204" pitchFamily="34" charset="0"/>
                <a:cs typeface="Calibri" panose="020F0502020204030204" pitchFamily="34" charset="0"/>
              </a:rPr>
              <a:t> </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l-GR" sz="1600" b="1" kern="100" dirty="0">
                <a:latin typeface="Calibri" panose="020F0502020204030204" pitchFamily="34" charset="0"/>
                <a:ea typeface="Calibri" panose="020F0502020204030204" pitchFamily="34" charset="0"/>
                <a:cs typeface="Calibri" panose="020F0502020204030204" pitchFamily="34" charset="0"/>
              </a:rPr>
              <a:t>2017</a:t>
            </a:r>
            <a:r>
              <a:rPr lang="en-GB" sz="1600" b="1" kern="100" dirty="0">
                <a:latin typeface="Calibri" panose="020F0502020204030204" pitchFamily="34" charset="0"/>
                <a:ea typeface="Calibri" panose="020F0502020204030204" pitchFamily="34" charset="0"/>
                <a:cs typeface="Calibri" panose="020F0502020204030204" pitchFamily="34" charset="0"/>
              </a:rPr>
              <a:t> → </a:t>
            </a:r>
            <a:r>
              <a:rPr lang="el-GR" sz="1600" b="1" kern="100" dirty="0">
                <a:latin typeface="Calibri" panose="020F0502020204030204" pitchFamily="34" charset="0"/>
                <a:ea typeface="Calibri" panose="020F0502020204030204" pitchFamily="34" charset="0"/>
                <a:cs typeface="Calibri" panose="020F0502020204030204" pitchFamily="34" charset="0"/>
              </a:rPr>
              <a:t>Πρόταση του ΕΘΕ: Κοινός θεατρικός εορτασμός με όλες τις ομάδες</a:t>
            </a:r>
            <a:endParaRPr lang="en-US" sz="1600" kern="100" dirty="0">
              <a:latin typeface="Calibri" panose="020F0502020204030204" pitchFamily="34" charset="0"/>
              <a:ea typeface="Calibri" panose="020F0502020204030204" pitchFamily="34" charset="0"/>
              <a:cs typeface="Times New Roman" panose="02020603050405020304" pitchFamily="18" charset="0"/>
            </a:endParaRPr>
          </a:p>
          <a:p>
            <a:r>
              <a:rPr lang="el-GR" sz="1600" b="1" kern="100" dirty="0">
                <a:latin typeface="Calibri" panose="020F0502020204030204" pitchFamily="34" charset="0"/>
                <a:ea typeface="Calibri" panose="020F0502020204030204" pitchFamily="34" charset="0"/>
                <a:cs typeface="Calibri" panose="020F0502020204030204" pitchFamily="34" charset="0"/>
              </a:rPr>
              <a:t>201</a:t>
            </a:r>
            <a:r>
              <a:rPr lang="en-GB" sz="1600" b="1" kern="100" dirty="0">
                <a:latin typeface="Calibri" panose="020F0502020204030204" pitchFamily="34" charset="0"/>
                <a:ea typeface="Calibri" panose="020F0502020204030204" pitchFamily="34" charset="0"/>
                <a:cs typeface="Calibri" panose="020F0502020204030204" pitchFamily="34" charset="0"/>
              </a:rPr>
              <a:t>8 → </a:t>
            </a:r>
            <a:r>
              <a:rPr lang="el-GR" sz="1600" b="1" dirty="0">
                <a:latin typeface="Calibri" panose="020F0502020204030204" pitchFamily="34" charset="0"/>
                <a:ea typeface="Calibri" panose="020F0502020204030204" pitchFamily="34" charset="0"/>
              </a:rPr>
              <a:t>Πρώτος εορτασμός</a:t>
            </a:r>
            <a:r>
              <a:rPr lang="en-GB" sz="1600" b="1" dirty="0">
                <a:latin typeface="Calibri" panose="020F0502020204030204" pitchFamily="34" charset="0"/>
                <a:ea typeface="Calibri" panose="020F0502020204030204" pitchFamily="34" charset="0"/>
              </a:rPr>
              <a:t> </a:t>
            </a:r>
            <a:r>
              <a:rPr lang="en-GB" sz="1600" b="1" kern="100" dirty="0">
                <a:latin typeface="Calibri" panose="020F0502020204030204" pitchFamily="34" charset="0"/>
                <a:ea typeface="Calibri" panose="020F0502020204030204" pitchFamily="34" charset="0"/>
                <a:cs typeface="Calibri" panose="020F0502020204030204" pitchFamily="34" charset="0"/>
              </a:rPr>
              <a:t>→ </a:t>
            </a:r>
            <a:r>
              <a:rPr lang="el-GR" sz="1600" b="1" kern="100" dirty="0">
                <a:latin typeface="Calibri" panose="020F0502020204030204" pitchFamily="34" charset="0"/>
                <a:ea typeface="Calibri" panose="020F0502020204030204" pitchFamily="34" charset="0"/>
                <a:cs typeface="Calibri" panose="020F0502020204030204" pitchFamily="34" charset="0"/>
              </a:rPr>
              <a:t>ετήσιος</a:t>
            </a:r>
            <a:r>
              <a:rPr lang="el-GR" sz="1600" b="1" dirty="0">
                <a:latin typeface="Calibri" panose="020F0502020204030204" pitchFamily="34" charset="0"/>
                <a:ea typeface="Calibri" panose="020F0502020204030204" pitchFamily="34" charset="0"/>
              </a:rPr>
              <a:t> </a:t>
            </a:r>
          </a:p>
          <a:p>
            <a:pPr marL="0" indent="0">
              <a:buNone/>
            </a:pPr>
            <a:endParaRPr lang="el-GR" sz="1600" b="1" kern="100" dirty="0">
              <a:latin typeface="Calibri" panose="020F0502020204030204" pitchFamily="34" charset="0"/>
              <a:ea typeface="Calibri" panose="020F0502020204030204" pitchFamily="34" charset="0"/>
              <a:cs typeface="Calibri" panose="020F0502020204030204" pitchFamily="34" charset="0"/>
            </a:endParaRPr>
          </a:p>
          <a:p>
            <a:pPr marL="0" indent="0" algn="ctr">
              <a:buNone/>
            </a:pPr>
            <a:r>
              <a:rPr lang="el-GR" sz="1800" b="1" u="sng" kern="100" dirty="0">
                <a:latin typeface="Calibri" panose="020F0502020204030204" pitchFamily="34" charset="0"/>
                <a:ea typeface="Calibri" panose="020F0502020204030204" pitchFamily="34" charset="0"/>
                <a:cs typeface="Calibri" panose="020F0502020204030204" pitchFamily="34" charset="0"/>
              </a:rPr>
              <a:t>Κοινή Θεατρική παράσταση:</a:t>
            </a:r>
          </a:p>
          <a:p>
            <a:pPr marL="0" indent="0" algn="ctr">
              <a:buNone/>
            </a:pPr>
            <a:r>
              <a:rPr lang="el-GR" sz="1600" b="1" kern="100" dirty="0">
                <a:latin typeface="Calibri" panose="020F0502020204030204" pitchFamily="34" charset="0"/>
                <a:ea typeface="Calibri" panose="020F0502020204030204" pitchFamily="34" charset="0"/>
                <a:cs typeface="Calibri" panose="020F0502020204030204" pitchFamily="34" charset="0"/>
              </a:rPr>
              <a:t>Σπονδυλωτή με ανεξάρτητα δρώμενα/θεατρικά στιγμιότυπα/μονόπρακτα μικρής διάρκειας</a:t>
            </a:r>
            <a:endParaRPr lang="en-US" sz="1600" kern="100" dirty="0">
              <a:latin typeface="Calibri" panose="020F0502020204030204" pitchFamily="34" charset="0"/>
              <a:ea typeface="Calibri" panose="020F0502020204030204" pitchFamily="34" charset="0"/>
              <a:cs typeface="Times New Roman" panose="02020603050405020304" pitchFamily="18" charset="0"/>
            </a:endParaRPr>
          </a:p>
          <a:p>
            <a:endParaRPr lang="en-US" sz="1600" dirty="0"/>
          </a:p>
        </p:txBody>
      </p:sp>
      <p:pic>
        <p:nvPicPr>
          <p:cNvPr id="4" name="Picture 3"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5822DE0C-19B8-0B6B-8BAE-674B000C5A4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1535657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par>
                          <p:cTn id="23" fill="hold">
                            <p:stCondLst>
                              <p:cond delay="500"/>
                            </p:stCondLst>
                            <p:childTnLst>
                              <p:par>
                                <p:cTn id="24" presetID="10" presetClass="entr" presetSubtype="0" fill="hold" grpId="1" nodeType="after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fade">
                                      <p:cBhvr>
                                        <p:cTn id="2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CFE418-628A-0EDC-B850-B08FC5CEAE05}"/>
            </a:ext>
          </a:extLst>
        </p:cNvPr>
        <p:cNvGrpSpPr/>
        <p:nvPr/>
      </p:nvGrpSpPr>
      <p:grpSpPr>
        <a:xfrm>
          <a:off x="0" y="0"/>
          <a:ext cx="0" cy="0"/>
          <a:chOff x="0" y="0"/>
          <a:chExt cx="0" cy="0"/>
        </a:xfrm>
      </p:grpSpPr>
      <p:pic>
        <p:nvPicPr>
          <p:cNvPr id="5" name="Picture 4" descr="A group of people on a stage&#10;&#10;AI-generated content may be incorrect.">
            <a:extLst>
              <a:ext uri="{FF2B5EF4-FFF2-40B4-BE49-F238E27FC236}">
                <a16:creationId xmlns:a16="http://schemas.microsoft.com/office/drawing/2014/main" id="{4238E63E-ED2D-3FDD-9A5F-AF75B3FBA224}"/>
              </a:ext>
            </a:extLst>
          </p:cNvPr>
          <p:cNvPicPr>
            <a:picLocks noChangeAspect="1"/>
          </p:cNvPicPr>
          <p:nvPr/>
        </p:nvPicPr>
        <p:blipFill>
          <a:blip r:embed="rId2"/>
          <a:srcRect t="37574" b="8320"/>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0D7C5210-719E-1F08-D118-BEEBD59EED99}"/>
              </a:ext>
            </a:extLst>
          </p:cNvPr>
          <p:cNvSpPr>
            <a:spLocks noGrp="1"/>
          </p:cNvSpPr>
          <p:nvPr>
            <p:ph idx="1"/>
          </p:nvPr>
        </p:nvSpPr>
        <p:spPr>
          <a:xfrm>
            <a:off x="180754" y="4257896"/>
            <a:ext cx="11486111" cy="2265178"/>
          </a:xfrm>
        </p:spPr>
        <p:txBody>
          <a:bodyPr anchor="ctr">
            <a:normAutofit fontScale="40000" lnSpcReduction="20000"/>
          </a:bodyPr>
          <a:lstStyle/>
          <a:p>
            <a:pPr marL="0" indent="0">
              <a:buNone/>
            </a:pPr>
            <a:r>
              <a:rPr lang="el-GR" sz="7200" b="1" kern="100" dirty="0">
                <a:latin typeface="Calibri" panose="020F0502020204030204" pitchFamily="34" charset="0"/>
                <a:ea typeface="Calibri" panose="020F0502020204030204" pitchFamily="34" charset="0"/>
                <a:cs typeface="Calibri" panose="020F0502020204030204" pitchFamily="34" charset="0"/>
              </a:rPr>
              <a:t>ΚΟΙΝΟΣ ΕΟΡΤΑΣΜΟΣ ΠΑΓΚΟΣΜΙΑΣ ΗΜΕΡΑΣ ΘΕΑΤΡΟΥ</a:t>
            </a:r>
            <a:endParaRPr lang="en-GB" sz="7200" b="1" kern="100" dirty="0">
              <a:latin typeface="Calibri" panose="020F0502020204030204" pitchFamily="34" charset="0"/>
              <a:ea typeface="Calibri" panose="020F0502020204030204" pitchFamily="34" charset="0"/>
              <a:cs typeface="Calibri" panose="020F0502020204030204" pitchFamily="34" charset="0"/>
            </a:endParaRPr>
          </a:p>
          <a:p>
            <a:pPr marL="0" marR="0" indent="0">
              <a:spcBef>
                <a:spcPts val="0"/>
              </a:spcBef>
              <a:buNone/>
            </a:pPr>
            <a:endParaRPr lang="el-GR" sz="7200" b="1" kern="1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l-GR" sz="7200" b="1" dirty="0"/>
              <a:t>ΑΠΟΤΙΜΗΣΗ ΜΕΧΡΙ ΣΗΜΕΡΑ </a:t>
            </a:r>
            <a:endParaRPr lang="en-US" sz="7200" kern="100" dirty="0">
              <a:latin typeface="Calibri" panose="020F0502020204030204" pitchFamily="34" charset="0"/>
              <a:ea typeface="Calibri" panose="020F0502020204030204" pitchFamily="34" charset="0"/>
              <a:cs typeface="Times New Roman" panose="02020603050405020304" pitchFamily="18" charset="0"/>
            </a:endParaRPr>
          </a:p>
          <a:p>
            <a:pPr marL="1350645" marR="0" indent="-1440180">
              <a:spcAft>
                <a:spcPts val="800"/>
              </a:spcAft>
              <a:buNone/>
            </a:pPr>
            <a:r>
              <a:rPr lang="el-GR" sz="7200" b="1" kern="100" dirty="0">
                <a:effectLst/>
                <a:latin typeface="Calibri" panose="020F0502020204030204" pitchFamily="34" charset="0"/>
                <a:ea typeface="Calibri" panose="020F0502020204030204" pitchFamily="34" charset="0"/>
                <a:cs typeface="Calibri" panose="020F0502020204030204" pitchFamily="34" charset="0"/>
              </a:rPr>
              <a:t> </a:t>
            </a:r>
            <a:endParaRPr lang="el-GR" sz="7200" dirty="0"/>
          </a:p>
          <a:p>
            <a:pPr marL="1350645" indent="-1440180">
              <a:spcBef>
                <a:spcPts val="0"/>
              </a:spcBef>
              <a:spcAft>
                <a:spcPts val="800"/>
              </a:spcAft>
              <a:buNone/>
            </a:pPr>
            <a:r>
              <a:rPr lang="el-GR" sz="7200" b="1" u="sng" dirty="0"/>
              <a:t>Α: Ποσοτικά Χαρακτηριστικά </a:t>
            </a:r>
            <a:r>
              <a:rPr lang="el-GR" sz="7200" b="1" dirty="0"/>
              <a:t>- Ταυτότητα 2018 - 2026 σε αριθμούς</a:t>
            </a:r>
          </a:p>
          <a:p>
            <a:pPr marL="0" indent="0">
              <a:buNone/>
            </a:pPr>
            <a:endParaRPr lang="en-US" sz="7200" dirty="0"/>
          </a:p>
          <a:p>
            <a:pPr marL="1350645" marR="0" indent="-1440180">
              <a:spcAft>
                <a:spcPts val="800"/>
              </a:spcAft>
              <a:buNone/>
            </a:pPr>
            <a:endParaRPr lang="en-US" sz="5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B9427662-A884-F04C-D412-E76D8B962C0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3577033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34F82A-AC72-E6DC-F295-1A38CB3298E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AB2A54A-018D-10FE-8B0A-905ECCE2FA64}"/>
              </a:ext>
            </a:extLst>
          </p:cNvPr>
          <p:cNvPicPr>
            <a:picLocks noChangeAspect="1"/>
          </p:cNvPicPr>
          <p:nvPr/>
        </p:nvPicPr>
        <p:blipFill>
          <a:blip r:embed="rId2"/>
          <a:srcRect t="39160" b="6734"/>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206CB95B-E7C5-3C8C-C3C4-9E3700FFA43F}"/>
              </a:ext>
            </a:extLst>
          </p:cNvPr>
          <p:cNvSpPr>
            <a:spLocks noGrp="1"/>
          </p:cNvSpPr>
          <p:nvPr>
            <p:ph idx="1"/>
          </p:nvPr>
        </p:nvSpPr>
        <p:spPr>
          <a:xfrm>
            <a:off x="166332" y="3843347"/>
            <a:ext cx="9882145" cy="3014643"/>
          </a:xfrm>
        </p:spPr>
        <p:txBody>
          <a:bodyPr anchor="ctr">
            <a:normAutofit fontScale="92500" lnSpcReduction="20000"/>
          </a:bodyPr>
          <a:lstStyle/>
          <a:p>
            <a:pPr marL="0" indent="0">
              <a:buNone/>
            </a:pPr>
            <a:r>
              <a:rPr lang="el-GR" sz="2600" b="1" kern="100" dirty="0">
                <a:latin typeface="Calibri" panose="020F0502020204030204" pitchFamily="34" charset="0"/>
                <a:ea typeface="Calibri" panose="020F0502020204030204" pitchFamily="34" charset="0"/>
                <a:cs typeface="Calibri" panose="020F0502020204030204" pitchFamily="34" charset="0"/>
              </a:rPr>
              <a:t>ΚΟΙΝΟΣ ΕΟΡΤΑΣΜΟΣ ΠΑΓΚΟΣΜΙΑΣ ΗΜΕΡΑΣ ΘΕΑΤΡΟΥ</a:t>
            </a:r>
            <a:endParaRPr lang="en-GB" sz="2600" b="1" kern="100" dirty="0">
              <a:latin typeface="Calibri" panose="020F0502020204030204" pitchFamily="34" charset="0"/>
              <a:ea typeface="Calibri" panose="020F0502020204030204" pitchFamily="34" charset="0"/>
              <a:cs typeface="Calibri" panose="020F0502020204030204" pitchFamily="34" charset="0"/>
            </a:endParaRPr>
          </a:p>
          <a:p>
            <a:pPr marL="0" marR="0" indent="0">
              <a:spcBef>
                <a:spcPts val="0"/>
              </a:spcBef>
              <a:buNone/>
            </a:pPr>
            <a:endParaRPr lang="el-GR" sz="2300" b="1" kern="100" dirty="0">
              <a:latin typeface="Calibri" panose="020F0502020204030204" pitchFamily="34" charset="0"/>
              <a:ea typeface="Calibri" panose="020F0502020204030204" pitchFamily="34" charset="0"/>
              <a:cs typeface="Calibri" panose="020F0502020204030204" pitchFamily="34" charset="0"/>
            </a:endParaRPr>
          </a:p>
          <a:p>
            <a:pPr lvl="0" indent="-45720">
              <a:lnSpc>
                <a:spcPct val="120000"/>
              </a:lnSpc>
              <a:spcBef>
                <a:spcPts val="0"/>
              </a:spcBef>
            </a:pPr>
            <a:r>
              <a:rPr lang="el-GR" sz="2100" b="1" dirty="0"/>
              <a:t>62 αυτοτελή έργα/στιγμιότυπα/δρώμενα</a:t>
            </a:r>
            <a:endParaRPr lang="en-US" sz="2100" dirty="0"/>
          </a:p>
          <a:p>
            <a:pPr lvl="0" indent="-45720">
              <a:lnSpc>
                <a:spcPct val="120000"/>
              </a:lnSpc>
              <a:spcBef>
                <a:spcPts val="0"/>
              </a:spcBef>
            </a:pPr>
            <a:r>
              <a:rPr lang="el-GR" sz="2100" b="1" dirty="0"/>
              <a:t>34 συγγραφείς – 27 Έλληνες, 7 ξένοι</a:t>
            </a:r>
            <a:endParaRPr lang="el-GR" sz="2100" dirty="0">
              <a:latin typeface="Calibri" panose="020F0502020204030204" pitchFamily="34" charset="0"/>
              <a:cs typeface="Calibri" panose="020F0502020204030204" pitchFamily="34" charset="0"/>
            </a:endParaRPr>
          </a:p>
          <a:p>
            <a:pPr lvl="0" indent="-45720">
              <a:lnSpc>
                <a:spcPct val="120000"/>
              </a:lnSpc>
              <a:spcBef>
                <a:spcPts val="0"/>
              </a:spcBef>
            </a:pPr>
            <a:r>
              <a:rPr lang="el-GR" sz="2100" b="1" dirty="0">
                <a:latin typeface="Calibri" panose="020F0502020204030204" pitchFamily="34" charset="0"/>
                <a:cs typeface="Calibri" panose="020F0502020204030204" pitchFamily="34" charset="0"/>
              </a:rPr>
              <a:t>12 σκηνοθέτες</a:t>
            </a:r>
            <a:endParaRPr lang="en-US" sz="2100" dirty="0">
              <a:latin typeface="Calibri" panose="020F0502020204030204" pitchFamily="34" charset="0"/>
              <a:cs typeface="Calibri" panose="020F0502020204030204" pitchFamily="34" charset="0"/>
            </a:endParaRPr>
          </a:p>
          <a:p>
            <a:pPr lvl="0" indent="-45720">
              <a:lnSpc>
                <a:spcPct val="120000"/>
              </a:lnSpc>
              <a:spcBef>
                <a:spcPts val="0"/>
              </a:spcBef>
            </a:pPr>
            <a:r>
              <a:rPr lang="el-GR" sz="2100" b="1" dirty="0">
                <a:latin typeface="Calibri" panose="020F0502020204030204" pitchFamily="34" charset="0"/>
                <a:cs typeface="Calibri" panose="020F0502020204030204" pitchFamily="34" charset="0"/>
              </a:rPr>
              <a:t>116 ηθοποιοί</a:t>
            </a:r>
            <a:endParaRPr lang="en-US" sz="2100" dirty="0">
              <a:latin typeface="Calibri" panose="020F0502020204030204" pitchFamily="34" charset="0"/>
              <a:cs typeface="Calibri" panose="020F0502020204030204" pitchFamily="34" charset="0"/>
            </a:endParaRPr>
          </a:p>
          <a:p>
            <a:pPr lvl="0" indent="-45720">
              <a:lnSpc>
                <a:spcPct val="120000"/>
              </a:lnSpc>
              <a:spcBef>
                <a:spcPts val="0"/>
              </a:spcBef>
            </a:pPr>
            <a:r>
              <a:rPr lang="el-GR" sz="2100" b="1" dirty="0">
                <a:latin typeface="Calibri" panose="020F0502020204030204" pitchFamily="34" charset="0"/>
                <a:cs typeface="Calibri" panose="020F0502020204030204" pitchFamily="34" charset="0"/>
              </a:rPr>
              <a:t>9 μουσικοί</a:t>
            </a:r>
            <a:endParaRPr lang="en-US" sz="2100" dirty="0">
              <a:latin typeface="Calibri" panose="020F0502020204030204" pitchFamily="34" charset="0"/>
              <a:cs typeface="Calibri" panose="020F0502020204030204" pitchFamily="34" charset="0"/>
            </a:endParaRPr>
          </a:p>
          <a:p>
            <a:pPr lvl="0" indent="-45720">
              <a:lnSpc>
                <a:spcPct val="120000"/>
              </a:lnSpc>
              <a:spcBef>
                <a:spcPts val="0"/>
              </a:spcBef>
            </a:pPr>
            <a:r>
              <a:rPr lang="el-GR" sz="2100" b="1" dirty="0">
                <a:latin typeface="Calibri" panose="020F0502020204030204" pitchFamily="34" charset="0"/>
                <a:cs typeface="Calibri" panose="020F0502020204030204" pitchFamily="34" charset="0"/>
              </a:rPr>
              <a:t>31 συμμετέχοντες άλλων ειδικοτήτων (μακιγιέρ, ενδυματολόγοι, χορογράφοι, φροντιστές κ.ά.)</a:t>
            </a:r>
            <a:endParaRPr lang="en-US" sz="2100" dirty="0">
              <a:latin typeface="Calibri" panose="020F0502020204030204" pitchFamily="34" charset="0"/>
              <a:cs typeface="Calibri" panose="020F0502020204030204" pitchFamily="34" charset="0"/>
            </a:endParaRPr>
          </a:p>
          <a:p>
            <a:pPr lvl="0" indent="-45720">
              <a:lnSpc>
                <a:spcPct val="120000"/>
              </a:lnSpc>
              <a:spcBef>
                <a:spcPts val="0"/>
              </a:spcBef>
            </a:pPr>
            <a:r>
              <a:rPr lang="el-GR" sz="2100" b="1" dirty="0">
                <a:latin typeface="Calibri" panose="020F0502020204030204" pitchFamily="34" charset="0"/>
                <a:cs typeface="Calibri" panose="020F0502020204030204" pitchFamily="34" charset="0"/>
              </a:rPr>
              <a:t>1800 θεατές</a:t>
            </a:r>
            <a:endParaRPr lang="en-US" sz="2100" dirty="0">
              <a:latin typeface="Calibri" panose="020F0502020204030204" pitchFamily="34" charset="0"/>
              <a:cs typeface="Calibri" panose="020F0502020204030204" pitchFamily="34" charset="0"/>
            </a:endParaRPr>
          </a:p>
          <a:p>
            <a:pPr marL="1350645" marR="0" indent="-1440180">
              <a:spcAft>
                <a:spcPts val="800"/>
              </a:spcAft>
              <a:buNone/>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4CA4BDCD-DF54-F663-B162-807F64B41D1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394584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F6979E-D30B-2D13-9668-9822CA2AF2F2}"/>
            </a:ext>
          </a:extLst>
        </p:cNvPr>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8F90786E-B72D-4C32-BDCE-A170B0078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5E46F2E7-848F-4A6C-A098-4764FDEA77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2" name="Picture 1" descr="A group of people on a stage&#10;&#10;AI-generated content may be incorrect.">
            <a:extLst>
              <a:ext uri="{FF2B5EF4-FFF2-40B4-BE49-F238E27FC236}">
                <a16:creationId xmlns:a16="http://schemas.microsoft.com/office/drawing/2014/main" id="{B12BF574-20D6-4D84-2FAA-4448C605F7CD}"/>
              </a:ext>
            </a:extLst>
          </p:cNvPr>
          <p:cNvPicPr>
            <a:picLocks noChangeAspect="1"/>
          </p:cNvPicPr>
          <p:nvPr/>
        </p:nvPicPr>
        <p:blipFill>
          <a:blip r:embed="rId2" cstate="print">
            <a:alphaModFix amt="60000"/>
            <a:extLst>
              <a:ext uri="{28A0092B-C50C-407E-A947-70E740481C1C}">
                <a14:useLocalDpi xmlns:a14="http://schemas.microsoft.com/office/drawing/2010/main" val="0"/>
              </a:ext>
            </a:extLst>
          </a:blip>
          <a:srcRect t="14145" b="1268"/>
          <a:stretch>
            <a:fillRect/>
          </a:stretch>
        </p:blipFill>
        <p:spPr bwMode="auto">
          <a:xfrm>
            <a:off x="-1" y="10"/>
            <a:ext cx="12192001" cy="6857990"/>
          </a:xfrm>
          <a:prstGeom prst="rect">
            <a:avLst/>
          </a:prstGeom>
          <a:noFill/>
        </p:spPr>
      </p:pic>
      <p:sp>
        <p:nvSpPr>
          <p:cNvPr id="3" name="Content Placeholder 2">
            <a:extLst>
              <a:ext uri="{FF2B5EF4-FFF2-40B4-BE49-F238E27FC236}">
                <a16:creationId xmlns:a16="http://schemas.microsoft.com/office/drawing/2014/main" id="{CCC22815-EE1C-89C6-4630-8447D7393DBF}"/>
              </a:ext>
            </a:extLst>
          </p:cNvPr>
          <p:cNvSpPr>
            <a:spLocks noGrp="1"/>
          </p:cNvSpPr>
          <p:nvPr>
            <p:ph idx="1"/>
          </p:nvPr>
        </p:nvSpPr>
        <p:spPr>
          <a:xfrm>
            <a:off x="685800" y="371476"/>
            <a:ext cx="10671047" cy="5816672"/>
          </a:xfrm>
        </p:spPr>
        <p:txBody>
          <a:bodyPr>
            <a:normAutofit fontScale="92500" lnSpcReduction="20000"/>
          </a:bodyPr>
          <a:lstStyle/>
          <a:p>
            <a:pPr marL="0" indent="0">
              <a:buNone/>
            </a:pPr>
            <a:r>
              <a:rPr lang="el-GR" sz="2400" b="1" kern="100" dirty="0">
                <a:solidFill>
                  <a:srgbClr val="FFFFFF"/>
                </a:solidFill>
                <a:latin typeface="Calibri" panose="020F0502020204030204" pitchFamily="34" charset="0"/>
                <a:ea typeface="Calibri" panose="020F0502020204030204" pitchFamily="34" charset="0"/>
                <a:cs typeface="Calibri" panose="020F0502020204030204" pitchFamily="34" charset="0"/>
              </a:rPr>
              <a:t>ΚΟΙΝΟΣ ΕΟΡΤΑΣΜΟΣ ΠΑΓΚΟΣΜΙΑΣ ΗΜΕΡΑΣ ΘΕΑΤΡΟΥ</a:t>
            </a:r>
            <a:endParaRPr lang="en-GB" sz="2400" b="1" kern="100" dirty="0">
              <a:solidFill>
                <a:srgbClr val="FFFFFF"/>
              </a:solidFill>
              <a:latin typeface="Calibri" panose="020F0502020204030204" pitchFamily="34" charset="0"/>
              <a:ea typeface="Calibri" panose="020F0502020204030204" pitchFamily="34" charset="0"/>
              <a:cs typeface="Calibri" panose="020F0502020204030204" pitchFamily="34" charset="0"/>
            </a:endParaRPr>
          </a:p>
          <a:p>
            <a:pPr marL="0" marR="0" indent="0">
              <a:spcBef>
                <a:spcPts val="0"/>
              </a:spcBef>
              <a:buNone/>
            </a:pPr>
            <a:endParaRPr lang="el-GR" sz="2000" b="1" kern="100" dirty="0">
              <a:solidFill>
                <a:srgbClr val="FFFFFF"/>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el-GR" sz="2000" b="1" dirty="0">
                <a:solidFill>
                  <a:srgbClr val="FFFFFF"/>
                </a:solidFill>
              </a:rPr>
              <a:t>ΑΠΟΤΙΜΗΣΗ ΜΕΧΡΙ ΣΗΜΕΡΑ</a:t>
            </a:r>
            <a:endParaRPr lang="en-US" sz="2000" kern="100" dirty="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pPr marL="1350645" marR="0" indent="-1440180">
              <a:spcAft>
                <a:spcPts val="800"/>
              </a:spcAft>
              <a:buNone/>
            </a:pPr>
            <a:r>
              <a:rPr lang="el-GR" sz="2000" b="1" kern="1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endParaRPr lang="el-GR" sz="2000" dirty="0">
              <a:solidFill>
                <a:srgbClr val="FFFFFF"/>
              </a:solidFill>
            </a:endParaRPr>
          </a:p>
          <a:p>
            <a:pPr marL="1350645" indent="-1440180">
              <a:spcBef>
                <a:spcPts val="0"/>
              </a:spcBef>
              <a:spcAft>
                <a:spcPts val="800"/>
              </a:spcAft>
              <a:buNone/>
            </a:pPr>
            <a:r>
              <a:rPr lang="el-GR" sz="2000" b="1" u="sng" dirty="0">
                <a:solidFill>
                  <a:srgbClr val="FFFFFF"/>
                </a:solidFill>
              </a:rPr>
              <a:t>Β: Ποιοτικά (?)</a:t>
            </a:r>
            <a:r>
              <a:rPr lang="el-GR" sz="2000" b="1" dirty="0">
                <a:solidFill>
                  <a:srgbClr val="FFFFFF"/>
                </a:solidFill>
              </a:rPr>
              <a:t>-Χαρακτηριστικά</a:t>
            </a:r>
          </a:p>
          <a:p>
            <a:pPr marL="0" indent="0">
              <a:buNone/>
            </a:pPr>
            <a:r>
              <a:rPr lang="el-GR" sz="2000" b="1" dirty="0">
                <a:solidFill>
                  <a:srgbClr val="FFFFFF"/>
                </a:solidFill>
              </a:rPr>
              <a:t>Ταυτότητα 2018-</a:t>
            </a:r>
            <a:r>
              <a:rPr lang="en-GB" sz="2000" b="1" dirty="0">
                <a:solidFill>
                  <a:srgbClr val="FFFFFF"/>
                </a:solidFill>
              </a:rPr>
              <a:t>2</a:t>
            </a:r>
            <a:r>
              <a:rPr lang="el-GR" sz="2000" b="1" dirty="0">
                <a:solidFill>
                  <a:srgbClr val="FFFFFF"/>
                </a:solidFill>
              </a:rPr>
              <a:t>026</a:t>
            </a:r>
            <a:r>
              <a:rPr lang="en-GB" sz="2000" b="1" dirty="0">
                <a:solidFill>
                  <a:srgbClr val="FFFFFF"/>
                </a:solidFill>
              </a:rPr>
              <a:t> - </a:t>
            </a:r>
            <a:r>
              <a:rPr lang="el-GR" sz="2000" b="1" dirty="0">
                <a:solidFill>
                  <a:srgbClr val="FFFFFF"/>
                </a:solidFill>
              </a:rPr>
              <a:t>Ορισμένα στοιχεία</a:t>
            </a:r>
            <a:endParaRPr lang="en-US" sz="2000" dirty="0">
              <a:solidFill>
                <a:srgbClr val="FFFFFF"/>
              </a:solidFill>
            </a:endParaRPr>
          </a:p>
          <a:p>
            <a:pPr marL="0" lvl="0" indent="0">
              <a:buNone/>
            </a:pPr>
            <a:r>
              <a:rPr lang="el-GR" sz="2000" b="1" dirty="0">
                <a:solidFill>
                  <a:srgbClr val="FFFFFF"/>
                </a:solidFill>
              </a:rPr>
              <a:t> </a:t>
            </a:r>
            <a:endParaRPr lang="en-US" sz="2000" dirty="0">
              <a:solidFill>
                <a:srgbClr val="FFFFFF"/>
              </a:solidFill>
            </a:endParaRPr>
          </a:p>
          <a:p>
            <a:pPr lvl="0"/>
            <a:r>
              <a:rPr lang="el-GR" sz="2000" b="1" dirty="0">
                <a:solidFill>
                  <a:srgbClr val="FFFFFF"/>
                </a:solidFill>
              </a:rPr>
              <a:t>Κοινή εμπειρία: </a:t>
            </a:r>
            <a:r>
              <a:rPr lang="el-GR" sz="2000" b="1" dirty="0" err="1">
                <a:solidFill>
                  <a:srgbClr val="FFFFFF"/>
                </a:solidFill>
              </a:rPr>
              <a:t>αλληλοαναγνώριση</a:t>
            </a:r>
            <a:r>
              <a:rPr lang="el-GR" sz="2000" b="1" dirty="0">
                <a:solidFill>
                  <a:srgbClr val="FFFFFF"/>
                </a:solidFill>
              </a:rPr>
              <a:t>, αλληλοκατανόηση εκ των έσω → «ώσμωση» μεταξύ των ομάδων, κοινοί σκηνοθέτες-κοινοί ηθοποιοί</a:t>
            </a:r>
            <a:endParaRPr lang="en-US" sz="2000" dirty="0">
              <a:solidFill>
                <a:srgbClr val="FFFFFF"/>
              </a:solidFill>
            </a:endParaRPr>
          </a:p>
          <a:p>
            <a:pPr marL="0" indent="0">
              <a:buNone/>
            </a:pPr>
            <a:r>
              <a:rPr lang="el-GR" sz="2000" b="1" dirty="0">
                <a:solidFill>
                  <a:srgbClr val="FFFFFF"/>
                </a:solidFill>
              </a:rPr>
              <a:t> </a:t>
            </a:r>
            <a:endParaRPr lang="en-US" sz="2000" dirty="0">
              <a:solidFill>
                <a:srgbClr val="FFFFFF"/>
              </a:solidFill>
            </a:endParaRPr>
          </a:p>
          <a:p>
            <a:pPr lvl="0"/>
            <a:r>
              <a:rPr lang="el-GR" sz="2000" b="1" dirty="0">
                <a:solidFill>
                  <a:srgbClr val="FFFFFF"/>
                </a:solidFill>
              </a:rPr>
              <a:t>Συμβολή στη θεατρική δραστηριότητα των ομάδων -για κάποιες λειτούργησε ως η μόνη δραστηριότητα την περίοδο 2018 – σήμερα</a:t>
            </a:r>
            <a:endParaRPr lang="en-US" sz="2000" dirty="0">
              <a:solidFill>
                <a:srgbClr val="FFFFFF"/>
              </a:solidFill>
            </a:endParaRPr>
          </a:p>
          <a:p>
            <a:pPr marL="0" indent="0">
              <a:buNone/>
            </a:pPr>
            <a:endParaRPr lang="en-US" sz="2000" dirty="0">
              <a:solidFill>
                <a:srgbClr val="FFFFFF"/>
              </a:solidFill>
            </a:endParaRPr>
          </a:p>
          <a:p>
            <a:pPr lvl="0"/>
            <a:r>
              <a:rPr lang="el-GR" sz="2000" b="1" dirty="0">
                <a:solidFill>
                  <a:srgbClr val="FFFFFF"/>
                </a:solidFill>
              </a:rPr>
              <a:t>Δομή: ξεχωριστό θεατρικό κομμάτι από κάθε ομάδα πάνω σε ένα θέμα ή ενιαία σπονδυλωτή παράσταση → ορισμένες ομάδες παρουσίασαν κομμάτια που έγραψαν μέλη τους:	</a:t>
            </a:r>
            <a:endParaRPr lang="en-US" sz="2000" dirty="0">
              <a:solidFill>
                <a:srgbClr val="FFFFFF"/>
              </a:solidFill>
            </a:endParaRPr>
          </a:p>
          <a:p>
            <a:pPr marL="0" indent="0">
              <a:buNone/>
            </a:pPr>
            <a:r>
              <a:rPr lang="el-GR" sz="2000" b="1" dirty="0">
                <a:solidFill>
                  <a:srgbClr val="FFFFFF"/>
                </a:solidFill>
              </a:rPr>
              <a:t> </a:t>
            </a:r>
            <a:endParaRPr lang="en-US" sz="2000" dirty="0">
              <a:solidFill>
                <a:srgbClr val="FFFFFF"/>
              </a:solidFill>
            </a:endParaRPr>
          </a:p>
          <a:p>
            <a:pPr lvl="1"/>
            <a:r>
              <a:rPr lang="el-GR" sz="2000" b="1" dirty="0">
                <a:solidFill>
                  <a:srgbClr val="FFFFFF"/>
                </a:solidFill>
              </a:rPr>
              <a:t>8 από τα 62 συνολικά</a:t>
            </a:r>
            <a:endParaRPr lang="en-US" sz="2000" dirty="0">
              <a:solidFill>
                <a:srgbClr val="FFFFFF"/>
              </a:solidFill>
            </a:endParaRPr>
          </a:p>
          <a:p>
            <a:pPr lvl="1"/>
            <a:r>
              <a:rPr lang="el-GR" sz="2000" b="1" dirty="0">
                <a:solidFill>
                  <a:srgbClr val="FFFFFF"/>
                </a:solidFill>
              </a:rPr>
              <a:t>3 ειδικά για τον κοινό εορτασμό</a:t>
            </a:r>
            <a:endParaRPr lang="en-US" sz="2000" dirty="0">
              <a:solidFill>
                <a:srgbClr val="FFFFFF"/>
              </a:solidFill>
            </a:endParaRPr>
          </a:p>
          <a:p>
            <a:pPr lvl="1"/>
            <a:r>
              <a:rPr lang="el-GR" sz="2000" b="1" dirty="0">
                <a:solidFill>
                  <a:srgbClr val="FFFFFF"/>
                </a:solidFill>
              </a:rPr>
              <a:t>4 θεατρικές διασκευές λογοτεχνικών έργων </a:t>
            </a:r>
            <a:r>
              <a:rPr lang="el-GR" sz="2000" b="1">
                <a:solidFill>
                  <a:srgbClr val="FFFFFF"/>
                </a:solidFill>
              </a:rPr>
              <a:t>(ποιημάτων, </a:t>
            </a:r>
            <a:r>
              <a:rPr lang="el-GR" sz="2000" b="1" dirty="0">
                <a:solidFill>
                  <a:srgbClr val="FFFFFF"/>
                </a:solidFill>
              </a:rPr>
              <a:t>τραγουδιών, κ.λπ.)</a:t>
            </a:r>
            <a:endParaRPr lang="en-US" sz="2000" dirty="0">
              <a:solidFill>
                <a:srgbClr val="FFFFFF"/>
              </a:solidFill>
            </a:endParaRPr>
          </a:p>
          <a:p>
            <a:pPr marL="0" indent="0">
              <a:buNone/>
            </a:pPr>
            <a:endParaRPr lang="en-US" sz="2000" dirty="0">
              <a:solidFill>
                <a:srgbClr val="FFFFFF"/>
              </a:solidFill>
            </a:endParaRPr>
          </a:p>
          <a:p>
            <a:pPr marL="1350645" marR="0" indent="-1440180">
              <a:spcAft>
                <a:spcPts val="800"/>
              </a:spcAft>
              <a:buNone/>
            </a:pPr>
            <a:endParaRPr lang="en-US" sz="800" kern="1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254A9E02-ACA7-CDA3-C90B-B7122EA83DB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36837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1" nodeType="clickEffect">
                                  <p:stCondLst>
                                    <p:cond delay="0"/>
                                  </p:stCondLst>
                                  <p:childTnLst>
                                    <p:set>
                                      <p:cBhvr>
                                        <p:cTn id="31" dur="1" fill="hold">
                                          <p:stCondLst>
                                            <p:cond delay="0"/>
                                          </p:stCondLst>
                                        </p:cTn>
                                        <p:tgtEl>
                                          <p:spTgt spid="3">
                                            <p:txEl>
                                              <p:pRg st="11" end="11"/>
                                            </p:txEl>
                                          </p:spTgt>
                                        </p:tgtEl>
                                        <p:attrNameLst>
                                          <p:attrName>style.visibility</p:attrName>
                                        </p:attrNameLst>
                                      </p:cBhvr>
                                      <p:to>
                                        <p:strVal val="visible"/>
                                      </p:to>
                                    </p:set>
                                    <p:animEffect transition="in" filter="fade">
                                      <p:cBhvr>
                                        <p:cTn id="32" dur="500"/>
                                        <p:tgtEl>
                                          <p:spTgt spid="3">
                                            <p:txEl>
                                              <p:pRg st="11" end="1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animEffect transition="in" filter="fade">
                                      <p:cBhvr>
                                        <p:cTn id="37" dur="500"/>
                                        <p:tgtEl>
                                          <p:spTgt spid="3">
                                            <p:txEl>
                                              <p:pRg st="13" end="1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14" end="14"/>
                                            </p:txEl>
                                          </p:spTgt>
                                        </p:tgtEl>
                                        <p:attrNameLst>
                                          <p:attrName>style.visibility</p:attrName>
                                        </p:attrNameLst>
                                      </p:cBhvr>
                                      <p:to>
                                        <p:strVal val="visible"/>
                                      </p:to>
                                    </p:set>
                                    <p:animEffect transition="in" filter="fade">
                                      <p:cBhvr>
                                        <p:cTn id="42" dur="500"/>
                                        <p:tgtEl>
                                          <p:spTgt spid="3">
                                            <p:txEl>
                                              <p:pRg st="14" end="1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5" end="15"/>
                                            </p:txEl>
                                          </p:spTgt>
                                        </p:tgtEl>
                                        <p:attrNameLst>
                                          <p:attrName>style.visibility</p:attrName>
                                        </p:attrNameLst>
                                      </p:cBhvr>
                                      <p:to>
                                        <p:strVal val="visible"/>
                                      </p:to>
                                    </p:set>
                                    <p:animEffect transition="in" filter="fade">
                                      <p:cBhvr>
                                        <p:cTn id="47"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C31FD8-838C-278D-C415-74E1F5582F6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3887142-530A-8EB1-9051-6483704D3DA2}"/>
              </a:ext>
            </a:extLst>
          </p:cNvPr>
          <p:cNvPicPr>
            <a:picLocks noChangeAspect="1"/>
          </p:cNvPicPr>
          <p:nvPr/>
        </p:nvPicPr>
        <p:blipFill>
          <a:blip r:embed="rId2">
            <a:extLst>
              <a:ext uri="{28A0092B-C50C-407E-A947-70E740481C1C}">
                <a14:useLocalDpi xmlns:a14="http://schemas.microsoft.com/office/drawing/2010/main" val="0"/>
              </a:ext>
            </a:extLst>
          </a:blip>
          <a:srcRect t="3299" r="1" b="11913"/>
          <a:stretch>
            <a:fillRect/>
          </a:stretch>
        </p:blipFill>
        <p:spPr bwMode="auto">
          <a:xfrm>
            <a:off x="20" y="-18829"/>
            <a:ext cx="5433960" cy="3455514"/>
          </a:xfrm>
          <a:prstGeom prst="rect">
            <a:avLst/>
          </a:prstGeom>
          <a:noFill/>
        </p:spPr>
      </p:pic>
      <p:pic>
        <p:nvPicPr>
          <p:cNvPr id="6" name="Picture 5" descr="A group of people on a stage&#10;&#10;AI-generated content may be incorrect.">
            <a:extLst>
              <a:ext uri="{FF2B5EF4-FFF2-40B4-BE49-F238E27FC236}">
                <a16:creationId xmlns:a16="http://schemas.microsoft.com/office/drawing/2014/main" id="{CAC78A5C-5C3A-9C9C-DEE4-E35D922B74F4}"/>
              </a:ext>
            </a:extLst>
          </p:cNvPr>
          <p:cNvPicPr>
            <a:picLocks noChangeAspect="1"/>
          </p:cNvPicPr>
          <p:nvPr/>
        </p:nvPicPr>
        <p:blipFill>
          <a:blip r:embed="rId3"/>
          <a:srcRect l="2690" r="8659" b="2"/>
          <a:stretch>
            <a:fillRect/>
          </a:stretch>
        </p:blipFill>
        <p:spPr>
          <a:xfrm>
            <a:off x="20" y="3421856"/>
            <a:ext cx="5433962" cy="3447832"/>
          </a:xfrm>
          <a:prstGeom prst="rect">
            <a:avLst/>
          </a:prstGeom>
        </p:spPr>
      </p:pic>
      <p:grpSp>
        <p:nvGrpSpPr>
          <p:cNvPr id="77" name="Group 76">
            <a:extLst>
              <a:ext uri="{FF2B5EF4-FFF2-40B4-BE49-F238E27FC236}">
                <a16:creationId xmlns:a16="http://schemas.microsoft.com/office/drawing/2014/main" id="{923615DC-F5A3-677C-DB79-DA387F11FC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61" name="Rectangle 60">
              <a:extLst>
                <a:ext uri="{FF2B5EF4-FFF2-40B4-BE49-F238E27FC236}">
                  <a16:creationId xmlns:a16="http://schemas.microsoft.com/office/drawing/2014/main" id="{BCB2E658-9767-8805-2BCB-63F4F3AEC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BEA709A9-EE8C-7D2E-43D2-E8A342BA03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27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EF76B3B7-5761-6F98-26FF-C124D642F1C7}"/>
              </a:ext>
            </a:extLst>
          </p:cNvPr>
          <p:cNvSpPr>
            <a:spLocks noGrp="1"/>
          </p:cNvSpPr>
          <p:nvPr>
            <p:ph idx="1"/>
          </p:nvPr>
        </p:nvSpPr>
        <p:spPr>
          <a:xfrm>
            <a:off x="6096000" y="214313"/>
            <a:ext cx="5121350" cy="5973836"/>
          </a:xfrm>
        </p:spPr>
        <p:txBody>
          <a:bodyPr anchor="t">
            <a:normAutofit fontScale="85000" lnSpcReduction="10000"/>
          </a:bodyPr>
          <a:lstStyle/>
          <a:p>
            <a:pPr marL="0" indent="0">
              <a:buNone/>
            </a:pPr>
            <a:r>
              <a:rPr lang="el-GR" sz="2000" b="1" kern="100" dirty="0">
                <a:latin typeface="Calibri" panose="020F0502020204030204" pitchFamily="34" charset="0"/>
                <a:ea typeface="Calibri" panose="020F0502020204030204" pitchFamily="34" charset="0"/>
                <a:cs typeface="Calibri" panose="020F0502020204030204" pitchFamily="34" charset="0"/>
              </a:rPr>
              <a:t>ΚΟΙΝΟΣ ΕΟΡΤΑΣΜΟΣ ΠΑΓΚΟΣΜΙΑΣ ΗΜΕΡΑΣ ΘΕΑΤΡΟΥ</a:t>
            </a:r>
            <a:endParaRPr lang="en-GB" sz="2000" b="1" kern="100" dirty="0">
              <a:latin typeface="Calibri" panose="020F0502020204030204" pitchFamily="34" charset="0"/>
              <a:ea typeface="Calibri" panose="020F0502020204030204" pitchFamily="34" charset="0"/>
              <a:cs typeface="Calibri" panose="020F0502020204030204" pitchFamily="34" charset="0"/>
            </a:endParaRPr>
          </a:p>
          <a:p>
            <a:pPr marL="0" marR="0" indent="0">
              <a:spcBef>
                <a:spcPts val="0"/>
              </a:spcBef>
              <a:buNone/>
            </a:pPr>
            <a:endParaRPr lang="el-GR" sz="2000" b="1" kern="1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GB" sz="2000" b="1" dirty="0"/>
          </a:p>
          <a:p>
            <a:pPr marL="0" indent="0">
              <a:buNone/>
            </a:pPr>
            <a:r>
              <a:rPr lang="el-GR" sz="2000" b="1" dirty="0"/>
              <a:t>ΑΠΟΤΙΜΗΣΗ ΜΕΧΡΙ ΣΗΜΕΡΑ</a:t>
            </a:r>
            <a:endParaRPr lang="en-US" sz="2000" kern="100" dirty="0">
              <a:latin typeface="Calibri" panose="020F0502020204030204" pitchFamily="34" charset="0"/>
              <a:ea typeface="Calibri" panose="020F0502020204030204" pitchFamily="34" charset="0"/>
              <a:cs typeface="Times New Roman" panose="02020603050405020304" pitchFamily="18" charset="0"/>
            </a:endParaRPr>
          </a:p>
          <a:p>
            <a:pPr marL="1350645" marR="0" indent="-1440180">
              <a:spcAft>
                <a:spcPts val="800"/>
              </a:spcAft>
              <a:buNone/>
            </a:pPr>
            <a:r>
              <a:rPr lang="el-GR" sz="2000" b="1" kern="100" dirty="0">
                <a:effectLst/>
                <a:latin typeface="Calibri" panose="020F0502020204030204" pitchFamily="34" charset="0"/>
                <a:ea typeface="Calibri" panose="020F0502020204030204" pitchFamily="34" charset="0"/>
                <a:cs typeface="Calibri" panose="020F0502020204030204" pitchFamily="34" charset="0"/>
              </a:rPr>
              <a:t> </a:t>
            </a:r>
            <a:endParaRPr lang="el-GR" sz="2000" dirty="0"/>
          </a:p>
          <a:p>
            <a:pPr marL="0" indent="0">
              <a:buNone/>
            </a:pPr>
            <a:r>
              <a:rPr lang="el-GR" sz="2100" b="1" dirty="0"/>
              <a:t>Άλλα Αντικειμενικά Ποιοτικά Χαρακτηριστικά</a:t>
            </a:r>
            <a:endParaRPr lang="en-US" sz="2100" dirty="0"/>
          </a:p>
          <a:p>
            <a:pPr marL="0" indent="0">
              <a:buNone/>
            </a:pPr>
            <a:endParaRPr lang="en-US" sz="2000" dirty="0"/>
          </a:p>
          <a:p>
            <a:pPr marL="0" indent="0">
              <a:buNone/>
            </a:pPr>
            <a:r>
              <a:rPr lang="el-GR" sz="2000" b="1" dirty="0"/>
              <a:t>Θεατρικός πλουραλισμός ανάλογα με την </a:t>
            </a:r>
            <a:r>
              <a:rPr lang="el-GR" sz="2000" b="1" dirty="0">
                <a:highlight>
                  <a:srgbClr val="FFFF00"/>
                </a:highlight>
              </a:rPr>
              <a:t>«καλλιτεχνική εξειδίκευση κάθε θιάσου»  </a:t>
            </a:r>
            <a:r>
              <a:rPr lang="el-GR" sz="2000" b="1" dirty="0"/>
              <a:t>                        (Κ. </a:t>
            </a:r>
            <a:r>
              <a:rPr lang="el-GR" sz="2000" b="1" dirty="0" err="1"/>
              <a:t>Διακουμοπούλου</a:t>
            </a:r>
            <a:r>
              <a:rPr lang="el-GR" sz="2000" b="1" dirty="0"/>
              <a:t>, 2022)</a:t>
            </a:r>
            <a:endParaRPr lang="en-US" sz="2000" dirty="0"/>
          </a:p>
          <a:p>
            <a:pPr marL="0" indent="0">
              <a:buNone/>
            </a:pPr>
            <a:r>
              <a:rPr lang="el-GR" sz="2000" b="1" dirty="0"/>
              <a:t> </a:t>
            </a:r>
            <a:endParaRPr lang="en-US" sz="2000" dirty="0"/>
          </a:p>
          <a:p>
            <a:r>
              <a:rPr lang="el-GR" sz="2000" dirty="0"/>
              <a:t>→ </a:t>
            </a:r>
            <a:r>
              <a:rPr lang="el-GR" sz="2000" b="1" dirty="0"/>
              <a:t>ΣΥΜΜΕΤΟΧΗ ΟΜΑΔΩΝ ΣΕ ΔΙΑΓΩΝΙΣΤΙΚΑ ΘΕΑΤΡΙΚΑ ΦΕΣΤΙΒΑΛ ΣΤΗΝ ΕΛΛΑΔΑ ΜΕ ΤΗ ΔΟΥΛΕΙΑ ΤΟΥΣ ΣΤΟΝ ΚΟΙΝΟ ΕΟΡΤΑΣΜΟ ΤΗΣ ΠΑΓΚΟΣΜΙΑΣ ΗΜΕΡΑΣ ΣΤΙΣ ΒΡΥΞΕΛΛΕΣ</a:t>
            </a:r>
            <a:endParaRPr lang="en-US" sz="2000" dirty="0"/>
          </a:p>
          <a:p>
            <a:pPr marL="0" indent="0">
              <a:buNone/>
            </a:pPr>
            <a:endParaRPr lang="en-US" sz="2000" dirty="0"/>
          </a:p>
          <a:p>
            <a:r>
              <a:rPr lang="el-GR" sz="2000" b="1" dirty="0"/>
              <a:t> </a:t>
            </a:r>
            <a:r>
              <a:rPr lang="el-GR" sz="2000" b="1" u="sng" dirty="0"/>
              <a:t>Διακρίσεις</a:t>
            </a:r>
            <a:r>
              <a:rPr lang="el-GR" sz="2000" b="1" dirty="0"/>
              <a:t> και </a:t>
            </a:r>
            <a:r>
              <a:rPr lang="el-GR" sz="2000" b="1" u="sng" dirty="0"/>
              <a:t>Βραβεύσεις </a:t>
            </a:r>
            <a:endParaRPr lang="en-US" sz="2000" dirty="0"/>
          </a:p>
          <a:p>
            <a:pPr marL="0" indent="0">
              <a:buNone/>
            </a:pPr>
            <a:endParaRPr lang="en-US" sz="2000" dirty="0"/>
          </a:p>
          <a:p>
            <a:r>
              <a:rPr lang="el-GR" sz="2000" b="1" dirty="0"/>
              <a:t>(Αναφορά και από τις ίδιες τις  ομάδες στο </a:t>
            </a:r>
            <a:r>
              <a:rPr lang="en-GB" sz="2000" b="1" dirty="0"/>
              <a:t>CV</a:t>
            </a:r>
            <a:r>
              <a:rPr lang="el-GR" sz="2000" b="1" dirty="0"/>
              <a:t> τους)</a:t>
            </a:r>
            <a:endParaRPr lang="en-US" sz="2000" dirty="0"/>
          </a:p>
          <a:p>
            <a:pPr marL="1350645" marR="0" indent="-1440180">
              <a:spcAft>
                <a:spcPts val="800"/>
              </a:spcAft>
              <a:buNone/>
            </a:pPr>
            <a:endParaRPr lang="en-US" sz="5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B8B27437-E619-2872-04BD-377BF3642DE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3265088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500"/>
                                        <p:tgtEl>
                                          <p:spTgt spid="3">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fade">
                                      <p:cBhvr>
                                        <p:cTn id="17" dur="500"/>
                                        <p:tgtEl>
                                          <p:spTgt spid="3">
                                            <p:txEl>
                                              <p:pRg st="9" end="9"/>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3">
                                            <p:txEl>
                                              <p:pRg st="11" end="11"/>
                                            </p:txEl>
                                          </p:spTgt>
                                        </p:tgtEl>
                                        <p:attrNameLst>
                                          <p:attrName>style.visibility</p:attrName>
                                        </p:attrNameLst>
                                      </p:cBhvr>
                                      <p:to>
                                        <p:strVal val="visible"/>
                                      </p:to>
                                    </p:set>
                                    <p:animEffect transition="in" filter="fade">
                                      <p:cBhvr>
                                        <p:cTn id="22" dur="500"/>
                                        <p:tgtEl>
                                          <p:spTgt spid="3">
                                            <p:txEl>
                                              <p:pRg st="11" end="1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animEffect transition="in" filter="fade">
                                      <p:cBhvr>
                                        <p:cTn id="27"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gkosmia_Video_Recap4">
            <a:hlinkClick r:id="" action="ppaction://media"/>
            <a:extLst>
              <a:ext uri="{FF2B5EF4-FFF2-40B4-BE49-F238E27FC236}">
                <a16:creationId xmlns:a16="http://schemas.microsoft.com/office/drawing/2014/main" id="{441E8A35-B08C-8367-735C-50EAEF469A6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763" y="3175"/>
            <a:ext cx="12192000" cy="6858000"/>
          </a:xfrm>
          <a:prstGeom prst="rect">
            <a:avLst/>
          </a:prstGeom>
        </p:spPr>
      </p:pic>
    </p:spTree>
    <p:extLst>
      <p:ext uri="{BB962C8B-B14F-4D97-AF65-F5344CB8AC3E}">
        <p14:creationId xmlns:p14="http://schemas.microsoft.com/office/powerpoint/2010/main" val="1860627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16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1EDB93-04C7-9EF1-E64B-B33F05C6AD66}"/>
            </a:ext>
          </a:extLst>
        </p:cNvPr>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8CF3208-DEC6-ACDE-B580-DF53EEEF20EC}"/>
              </a:ext>
            </a:extLst>
          </p:cNvPr>
          <p:cNvSpPr>
            <a:spLocks noGrp="1"/>
          </p:cNvSpPr>
          <p:nvPr>
            <p:ph idx="1"/>
          </p:nvPr>
        </p:nvSpPr>
        <p:spPr>
          <a:xfrm>
            <a:off x="457201" y="404949"/>
            <a:ext cx="6452706" cy="6326591"/>
          </a:xfrm>
        </p:spPr>
        <p:txBody>
          <a:bodyPr anchor="t">
            <a:normAutofit fontScale="77500" lnSpcReduction="20000"/>
          </a:bodyPr>
          <a:lstStyle/>
          <a:p>
            <a:pPr marL="0" indent="0">
              <a:buNone/>
            </a:pPr>
            <a:r>
              <a:rPr lang="el-GR" sz="2100" b="1" kern="100" dirty="0">
                <a:latin typeface="Calibri" panose="020F0502020204030204" pitchFamily="34" charset="0"/>
                <a:ea typeface="Calibri" panose="020F0502020204030204" pitchFamily="34" charset="0"/>
                <a:cs typeface="Calibri" panose="020F0502020204030204" pitchFamily="34" charset="0"/>
              </a:rPr>
              <a:t>ΘΕΑΤΡΙΚΟ ΑΝΑΛΟΓΙΟ ΜΕ ΣΥΓΓΡΑΦΕΙΣ ΤΩΝ ΒΡΥΞΕΛΛΩΝ</a:t>
            </a:r>
            <a:endParaRPr lang="en-GB" sz="2100" b="1" kern="100" dirty="0">
              <a:latin typeface="Calibri" panose="020F0502020204030204" pitchFamily="34" charset="0"/>
              <a:ea typeface="Calibri" panose="020F0502020204030204" pitchFamily="34" charset="0"/>
              <a:cs typeface="Calibri" panose="020F0502020204030204" pitchFamily="34" charset="0"/>
            </a:endParaRPr>
          </a:p>
          <a:p>
            <a:pPr marL="0" marR="0" indent="0">
              <a:spcBef>
                <a:spcPts val="0"/>
              </a:spcBef>
              <a:buNone/>
            </a:pPr>
            <a:endParaRPr lang="el-GR" sz="700" b="1" kern="1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l-GR" b="1" dirty="0">
                <a:latin typeface="Calibri" panose="020F0502020204030204" pitchFamily="34" charset="0"/>
                <a:cs typeface="Calibri" panose="020F0502020204030204" pitchFamily="34" charset="0"/>
              </a:rPr>
              <a:t>ΘΕΑΤΡΙΚΟ ΑΝΑΛΟΓΙΟ-ΠΩΣ ΚΑΙ ΓΙΑΤΙ</a:t>
            </a:r>
            <a:endParaRPr lang="en-US" dirty="0">
              <a:latin typeface="Calibri" panose="020F0502020204030204" pitchFamily="34" charset="0"/>
              <a:cs typeface="Calibri" panose="020F0502020204030204" pitchFamily="34" charset="0"/>
            </a:endParaRPr>
          </a:p>
          <a:p>
            <a:pPr marL="1350645" marR="0" indent="-1440180">
              <a:spcAft>
                <a:spcPts val="800"/>
              </a:spcAft>
              <a:buNone/>
            </a:pPr>
            <a:r>
              <a:rPr lang="el-GR" sz="700" b="1" kern="100" dirty="0">
                <a:effectLst/>
                <a:latin typeface="Calibri" panose="020F0502020204030204" pitchFamily="34" charset="0"/>
                <a:ea typeface="Calibri" panose="020F0502020204030204" pitchFamily="34" charset="0"/>
                <a:cs typeface="Calibri" panose="020F0502020204030204" pitchFamily="34" charset="0"/>
              </a:rPr>
              <a:t> </a:t>
            </a:r>
            <a:endParaRPr lang="el-GR" sz="700" dirty="0"/>
          </a:p>
          <a:p>
            <a:pPr marL="0" indent="0">
              <a:buNone/>
            </a:pPr>
            <a:r>
              <a:rPr lang="el-GR" sz="2400" b="1" dirty="0">
                <a:highlight>
                  <a:srgbClr val="FFFF00"/>
                </a:highlight>
                <a:latin typeface="Calibri" panose="020F0502020204030204" pitchFamily="34" charset="0"/>
                <a:cs typeface="Calibri" panose="020F0502020204030204" pitchFamily="34" charset="0"/>
              </a:rPr>
              <a:t>2022 Αφορμή:</a:t>
            </a:r>
            <a:endParaRPr lang="en-US" sz="2400" dirty="0">
              <a:highlight>
                <a:srgbClr val="FFFF00"/>
              </a:highlight>
              <a:latin typeface="Calibri" panose="020F0502020204030204" pitchFamily="34" charset="0"/>
              <a:cs typeface="Calibri" panose="020F0502020204030204" pitchFamily="34" charset="0"/>
            </a:endParaRPr>
          </a:p>
          <a:p>
            <a:pPr algn="just"/>
            <a:r>
              <a:rPr lang="el-GR" sz="1900" b="1" dirty="0">
                <a:latin typeface="Calibri" panose="020F0502020204030204" pitchFamily="34" charset="0"/>
                <a:cs typeface="Calibri" panose="020F0502020204030204" pitchFamily="34" charset="0"/>
              </a:rPr>
              <a:t>Γιάννης Οικονομίδης (1945-2025) – εμψυχωτής και σκηνοθέτης της θεατρικής ομάδας του Λυκείου των Ελληνίδων Βρυξελλών. Πρώτο Βραβείο το 2022 με το έργο «</a:t>
            </a:r>
            <a:r>
              <a:rPr lang="el-GR" sz="1900" b="1" i="1" dirty="0">
                <a:latin typeface="Calibri" panose="020F0502020204030204" pitchFamily="34" charset="0"/>
                <a:cs typeface="Calibri" panose="020F0502020204030204" pitchFamily="34" charset="0"/>
              </a:rPr>
              <a:t>Τα </a:t>
            </a:r>
            <a:r>
              <a:rPr lang="el-GR" sz="1900" b="1" i="1" dirty="0" err="1">
                <a:latin typeface="Calibri" panose="020F0502020204030204" pitchFamily="34" charset="0"/>
                <a:cs typeface="Calibri" panose="020F0502020204030204" pitchFamily="34" charset="0"/>
              </a:rPr>
              <a:t>Αερόφυτα</a:t>
            </a:r>
            <a:r>
              <a:rPr lang="el-GR" sz="1900" b="1" dirty="0">
                <a:latin typeface="Calibri" panose="020F0502020204030204" pitchFamily="34" charset="0"/>
                <a:cs typeface="Calibri" panose="020F0502020204030204" pitchFamily="34" charset="0"/>
              </a:rPr>
              <a:t>» στον Διεθνή Διαγωνισμό παρουσίασης νέων έργων – «Διεθνές Φεστιβάλ Αναλόγιο 2022» με θέμα «Διασχίζοντας Σύνορα-</a:t>
            </a:r>
            <a:r>
              <a:rPr lang="en-GB" sz="1900" b="1" dirty="0">
                <a:latin typeface="Calibri" panose="020F0502020204030204" pitchFamily="34" charset="0"/>
                <a:cs typeface="Calibri" panose="020F0502020204030204" pitchFamily="34" charset="0"/>
              </a:rPr>
              <a:t>Crossing Borders</a:t>
            </a:r>
            <a:r>
              <a:rPr lang="el-GR" sz="1900" b="1" dirty="0">
                <a:latin typeface="Calibri" panose="020F0502020204030204" pitchFamily="34" charset="0"/>
                <a:cs typeface="Calibri" panose="020F0502020204030204" pitchFamily="34" charset="0"/>
              </a:rPr>
              <a:t>».</a:t>
            </a:r>
            <a:endParaRPr lang="en-US" sz="1900" dirty="0">
              <a:latin typeface="Calibri" panose="020F0502020204030204" pitchFamily="34" charset="0"/>
              <a:cs typeface="Calibri" panose="020F0502020204030204" pitchFamily="34" charset="0"/>
            </a:endParaRPr>
          </a:p>
          <a:p>
            <a:pPr marL="0" indent="0">
              <a:buNone/>
            </a:pPr>
            <a:endParaRPr lang="en-US" sz="700" b="1" dirty="0">
              <a:latin typeface="Calibri" panose="020F0502020204030204" pitchFamily="34" charset="0"/>
              <a:cs typeface="Calibri" panose="020F0502020204030204" pitchFamily="34" charset="0"/>
            </a:endParaRPr>
          </a:p>
          <a:p>
            <a:pPr marL="0" indent="0">
              <a:buNone/>
            </a:pPr>
            <a:r>
              <a:rPr lang="el-GR" sz="2200" b="1" dirty="0">
                <a:highlight>
                  <a:srgbClr val="FFFF00"/>
                </a:highlight>
                <a:latin typeface="Calibri" panose="020F0502020204030204" pitchFamily="34" charset="0"/>
                <a:cs typeface="Calibri" panose="020F0502020204030204" pitchFamily="34" charset="0"/>
              </a:rPr>
              <a:t>2023 ΕΘΕ:</a:t>
            </a:r>
            <a:endParaRPr lang="en-US" sz="2200" dirty="0">
              <a:highlight>
                <a:srgbClr val="FFFF00"/>
              </a:highlight>
              <a:latin typeface="Calibri" panose="020F0502020204030204" pitchFamily="34" charset="0"/>
              <a:cs typeface="Calibri" panose="020F0502020204030204" pitchFamily="34" charset="0"/>
            </a:endParaRPr>
          </a:p>
          <a:p>
            <a:pPr lvl="0"/>
            <a:r>
              <a:rPr lang="el-GR" sz="1900" b="1" dirty="0">
                <a:latin typeface="Calibri" panose="020F0502020204030204" pitchFamily="34" charset="0"/>
                <a:cs typeface="Calibri" panose="020F0502020204030204" pitchFamily="34" charset="0"/>
              </a:rPr>
              <a:t>Τιμητική βραδιά για τον Γιάννη Οικονομίδη</a:t>
            </a:r>
            <a:r>
              <a:rPr lang="en-GB" sz="1900" b="1" dirty="0">
                <a:latin typeface="Calibri" panose="020F0502020204030204" pitchFamily="34" charset="0"/>
                <a:cs typeface="Calibri" panose="020F0502020204030204" pitchFamily="34" charset="0"/>
              </a:rPr>
              <a:t> </a:t>
            </a:r>
            <a:r>
              <a:rPr lang="el-GR" sz="1900" b="1" dirty="0">
                <a:latin typeface="Calibri" panose="020F0502020204030204" pitchFamily="34" charset="0"/>
                <a:cs typeface="Calibri" panose="020F0502020204030204" pitchFamily="34" charset="0"/>
              </a:rPr>
              <a:t>με </a:t>
            </a:r>
            <a:r>
              <a:rPr lang="el-GR" sz="1900" b="1" i="1" dirty="0">
                <a:latin typeface="Calibri" panose="020F0502020204030204" pitchFamily="34" charset="0"/>
                <a:cs typeface="Calibri" panose="020F0502020204030204" pitchFamily="34" charset="0"/>
              </a:rPr>
              <a:t>Τα </a:t>
            </a:r>
            <a:r>
              <a:rPr lang="el-GR" sz="1900" b="1" i="1" dirty="0" err="1">
                <a:latin typeface="Calibri" panose="020F0502020204030204" pitchFamily="34" charset="0"/>
                <a:cs typeface="Calibri" panose="020F0502020204030204" pitchFamily="34" charset="0"/>
              </a:rPr>
              <a:t>Αερόφυτα</a:t>
            </a:r>
            <a:endParaRPr lang="en-US" sz="1900" i="1" dirty="0">
              <a:latin typeface="Calibri" panose="020F0502020204030204" pitchFamily="34" charset="0"/>
              <a:cs typeface="Calibri" panose="020F0502020204030204" pitchFamily="34" charset="0"/>
            </a:endParaRPr>
          </a:p>
          <a:p>
            <a:pPr lvl="0"/>
            <a:r>
              <a:rPr lang="el-GR" sz="1900" b="1" dirty="0">
                <a:latin typeface="Calibri" panose="020F0502020204030204" pitchFamily="34" charset="0"/>
                <a:cs typeface="Calibri" panose="020F0502020204030204" pitchFamily="34" charset="0"/>
              </a:rPr>
              <a:t>Πλαισίωση από δύο έργα στελεχών ομάδων με θεατρική δραστηριότητα: </a:t>
            </a:r>
          </a:p>
          <a:p>
            <a:pPr marL="0" lvl="0" indent="0">
              <a:buNone/>
            </a:pPr>
            <a:endParaRPr lang="el-GR" sz="1900" b="1" dirty="0">
              <a:latin typeface="Calibri" panose="020F0502020204030204" pitchFamily="34" charset="0"/>
              <a:cs typeface="Calibri" panose="020F0502020204030204" pitchFamily="34" charset="0"/>
            </a:endParaRPr>
          </a:p>
          <a:p>
            <a:pPr marL="457200" lvl="1" indent="0">
              <a:buNone/>
            </a:pPr>
            <a:endParaRPr lang="el-GR" sz="1500" b="1" i="1" dirty="0">
              <a:latin typeface="Calibri" panose="020F0502020204030204" pitchFamily="34" charset="0"/>
              <a:cs typeface="Calibri" panose="020F0502020204030204" pitchFamily="34" charset="0"/>
            </a:endParaRPr>
          </a:p>
          <a:p>
            <a:pPr lvl="1"/>
            <a:r>
              <a:rPr lang="el-GR" sz="2100" b="1" i="1" dirty="0">
                <a:latin typeface="Calibri" panose="020F0502020204030204" pitchFamily="34" charset="0"/>
                <a:cs typeface="Calibri" panose="020F0502020204030204" pitchFamily="34" charset="0"/>
              </a:rPr>
              <a:t>Συνδετήρες</a:t>
            </a:r>
            <a:r>
              <a:rPr lang="el-GR" sz="2100" b="1" dirty="0">
                <a:latin typeface="Calibri" panose="020F0502020204030204" pitchFamily="34" charset="0"/>
                <a:cs typeface="Calibri" panose="020F0502020204030204" pitchFamily="34" charset="0"/>
              </a:rPr>
              <a:t>, του Δημήτρη Στασινόπουλου</a:t>
            </a:r>
            <a:endParaRPr lang="en-US" sz="2100" dirty="0">
              <a:latin typeface="Calibri" panose="020F0502020204030204" pitchFamily="34" charset="0"/>
              <a:cs typeface="Calibri" panose="020F0502020204030204" pitchFamily="34" charset="0"/>
            </a:endParaRPr>
          </a:p>
          <a:p>
            <a:pPr lvl="1"/>
            <a:r>
              <a:rPr lang="el-GR" sz="2100" b="1" i="1" dirty="0">
                <a:latin typeface="Calibri" panose="020F0502020204030204" pitchFamily="34" charset="0"/>
                <a:cs typeface="Calibri" panose="020F0502020204030204" pitchFamily="34" charset="0"/>
              </a:rPr>
              <a:t>Καρό παιδιά ριγέ πατεράδες</a:t>
            </a:r>
            <a:r>
              <a:rPr lang="el-GR" sz="2100" b="1" dirty="0">
                <a:latin typeface="Calibri" panose="020F0502020204030204" pitchFamily="34" charset="0"/>
                <a:cs typeface="Calibri" panose="020F0502020204030204" pitchFamily="34" charset="0"/>
              </a:rPr>
              <a:t>, του Τάσου </a:t>
            </a:r>
            <a:r>
              <a:rPr lang="el-GR" sz="2100" b="1" dirty="0" err="1">
                <a:latin typeface="Calibri" panose="020F0502020204030204" pitchFamily="34" charset="0"/>
                <a:cs typeface="Calibri" panose="020F0502020204030204" pitchFamily="34" charset="0"/>
              </a:rPr>
              <a:t>Νυχά</a:t>
            </a:r>
            <a:endParaRPr lang="el-GR" sz="2100" b="1" dirty="0">
              <a:latin typeface="Calibri" panose="020F0502020204030204" pitchFamily="34" charset="0"/>
              <a:cs typeface="Calibri" panose="020F0502020204030204" pitchFamily="34" charset="0"/>
            </a:endParaRPr>
          </a:p>
          <a:p>
            <a:pPr marL="457200" lvl="1" indent="0">
              <a:buNone/>
            </a:pPr>
            <a:r>
              <a:rPr lang="el-GR" sz="2100" b="1" dirty="0">
                <a:latin typeface="Calibri" panose="020F0502020204030204" pitchFamily="34" charset="0"/>
                <a:cs typeface="Calibri" panose="020F0502020204030204" pitchFamily="34" charset="0"/>
              </a:rPr>
              <a:t> </a:t>
            </a:r>
          </a:p>
          <a:p>
            <a:pPr marL="0" lvl="0" indent="0" algn="ctr">
              <a:buNone/>
            </a:pPr>
            <a:r>
              <a:rPr lang="el-GR" sz="2300" b="1" dirty="0">
                <a:latin typeface="Calibri" panose="020F0502020204030204" pitchFamily="34" charset="0"/>
                <a:cs typeface="Calibri" panose="020F0502020204030204" pitchFamily="34" charset="0"/>
              </a:rPr>
              <a:t>Σκηνοθετημένα από τους συγγραφείς:</a:t>
            </a:r>
            <a:r>
              <a:rPr lang="el-GR" sz="2300" dirty="0">
                <a:latin typeface="Calibri" panose="020F0502020204030204" pitchFamily="34" charset="0"/>
                <a:cs typeface="Calibri" panose="020F0502020204030204" pitchFamily="34" charset="0"/>
              </a:rPr>
              <a:t> </a:t>
            </a:r>
            <a:endParaRPr lang="en-GB" sz="2300" b="1" dirty="0">
              <a:latin typeface="Calibri" panose="020F0502020204030204" pitchFamily="34" charset="0"/>
              <a:cs typeface="Calibri" panose="020F0502020204030204" pitchFamily="34" charset="0"/>
            </a:endParaRPr>
          </a:p>
          <a:p>
            <a:pPr lvl="0"/>
            <a:endParaRPr lang="en-GB" sz="2200" b="1" dirty="0">
              <a:latin typeface="Calibri" panose="020F0502020204030204" pitchFamily="34" charset="0"/>
              <a:cs typeface="Calibri" panose="020F0502020204030204" pitchFamily="34" charset="0"/>
            </a:endParaRPr>
          </a:p>
          <a:p>
            <a:pPr marL="0" indent="0">
              <a:buNone/>
            </a:pPr>
            <a:r>
              <a:rPr lang="el-GR" sz="2100" b="1" dirty="0">
                <a:solidFill>
                  <a:srgbClr val="FF0000"/>
                </a:solidFill>
                <a:latin typeface="Calibri" panose="020F0502020204030204" pitchFamily="34" charset="0"/>
                <a:cs typeface="Calibri" panose="020F0502020204030204" pitchFamily="34" charset="0"/>
              </a:rPr>
              <a:t>«Θεατρικό Αναλόγιο – Θεατρικοί Δημιουργοί στις Βρυξέλλες, 2023» </a:t>
            </a:r>
          </a:p>
          <a:p>
            <a:pPr marL="0" indent="0">
              <a:buNone/>
            </a:pPr>
            <a:endParaRPr lang="en-US" sz="2100" dirty="0">
              <a:latin typeface="Calibri" panose="020F0502020204030204" pitchFamily="34" charset="0"/>
              <a:cs typeface="Calibri" panose="020F0502020204030204" pitchFamily="34" charset="0"/>
            </a:endParaRPr>
          </a:p>
          <a:p>
            <a:pPr marL="0" indent="0">
              <a:buNone/>
            </a:pPr>
            <a:r>
              <a:rPr lang="el-GR" sz="2100" b="1" dirty="0">
                <a:solidFill>
                  <a:schemeClr val="tx2">
                    <a:lumMod val="50000"/>
                    <a:lumOff val="50000"/>
                  </a:schemeClr>
                </a:solidFill>
                <a:latin typeface="Calibri" panose="020F0502020204030204" pitchFamily="34" charset="0"/>
                <a:cs typeface="Calibri" panose="020F0502020204030204" pitchFamily="34" charset="0"/>
              </a:rPr>
              <a:t>Ευμενή σχόλια – θετική ανταπόκριση κοινού και στελεχών</a:t>
            </a:r>
            <a:endParaRPr lang="en-US" sz="2100" dirty="0">
              <a:solidFill>
                <a:schemeClr val="tx2">
                  <a:lumMod val="50000"/>
                  <a:lumOff val="50000"/>
                </a:schemeClr>
              </a:solidFill>
              <a:latin typeface="Calibri" panose="020F0502020204030204" pitchFamily="34" charset="0"/>
              <a:cs typeface="Calibri" panose="020F0502020204030204" pitchFamily="34" charset="0"/>
            </a:endParaRPr>
          </a:p>
        </p:txBody>
      </p:sp>
      <p:sp>
        <p:nvSpPr>
          <p:cNvPr id="47" name="Rectangle 46">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oster with a music stand&#10;&#10;AI-generated content may be incorrect.">
            <a:extLst>
              <a:ext uri="{FF2B5EF4-FFF2-40B4-BE49-F238E27FC236}">
                <a16:creationId xmlns:a16="http://schemas.microsoft.com/office/drawing/2014/main" id="{B264EC47-970E-A12F-1BC0-F96F19E92FCD}"/>
              </a:ext>
            </a:extLst>
          </p:cNvPr>
          <p:cNvPicPr>
            <a:picLocks noChangeAspect="1"/>
          </p:cNvPicPr>
          <p:nvPr/>
        </p:nvPicPr>
        <p:blipFill>
          <a:blip r:embed="rId2"/>
          <a:stretch>
            <a:fillRect/>
          </a:stretch>
        </p:blipFill>
        <p:spPr>
          <a:xfrm>
            <a:off x="7367107" y="909081"/>
            <a:ext cx="3588249" cy="5071731"/>
          </a:xfrm>
          <a:prstGeom prst="rect">
            <a:avLst/>
          </a:prstGeom>
        </p:spPr>
      </p:pic>
      <p:pic>
        <p:nvPicPr>
          <p:cNvPr id="4" name="Picture 3"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D1860119-8640-2758-89E7-0AECCD2AF02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
        <p:nvSpPr>
          <p:cNvPr id="2" name="Down Arrow 1">
            <a:extLst>
              <a:ext uri="{FF2B5EF4-FFF2-40B4-BE49-F238E27FC236}">
                <a16:creationId xmlns:a16="http://schemas.microsoft.com/office/drawing/2014/main" id="{AB3D12A7-9008-E7BB-AA05-4AF4D78253B7}"/>
              </a:ext>
            </a:extLst>
          </p:cNvPr>
          <p:cNvSpPr/>
          <p:nvPr/>
        </p:nvSpPr>
        <p:spPr>
          <a:xfrm>
            <a:off x="3201124" y="5173824"/>
            <a:ext cx="299190" cy="33082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a:extLst>
              <a:ext uri="{FF2B5EF4-FFF2-40B4-BE49-F238E27FC236}">
                <a16:creationId xmlns:a16="http://schemas.microsoft.com/office/drawing/2014/main" id="{03A76E64-B9D6-2E9B-3FE6-80FEF4500CE4}"/>
              </a:ext>
            </a:extLst>
          </p:cNvPr>
          <p:cNvSpPr/>
          <p:nvPr/>
        </p:nvSpPr>
        <p:spPr>
          <a:xfrm>
            <a:off x="3201124" y="5815399"/>
            <a:ext cx="299190" cy="33082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a:extLst>
              <a:ext uri="{FF2B5EF4-FFF2-40B4-BE49-F238E27FC236}">
                <a16:creationId xmlns:a16="http://schemas.microsoft.com/office/drawing/2014/main" id="{57CE6506-85F7-B492-6F24-BF09D9B3CC8D}"/>
              </a:ext>
            </a:extLst>
          </p:cNvPr>
          <p:cNvSpPr/>
          <p:nvPr/>
        </p:nvSpPr>
        <p:spPr>
          <a:xfrm>
            <a:off x="3186194" y="3723669"/>
            <a:ext cx="299190" cy="33082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3522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1"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12"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strips(downLeft)">
                                      <p:cBhvr>
                                        <p:cTn id="37" dur="500"/>
                                        <p:tgtEl>
                                          <p:spTgt spid="7"/>
                                        </p:tgtEl>
                                      </p:cBhvr>
                                    </p:animEffect>
                                  </p:childTnLst>
                                </p:cTn>
                              </p:par>
                              <p:par>
                                <p:cTn id="38" presetID="10" presetClass="entr" presetSubtype="0" fill="hold" grpId="1" nodeType="withEffect">
                                  <p:stCondLst>
                                    <p:cond delay="0"/>
                                  </p:stCondLst>
                                  <p:childTnLst>
                                    <p:set>
                                      <p:cBhvr>
                                        <p:cTn id="39" dur="1" fill="hold">
                                          <p:stCondLst>
                                            <p:cond delay="0"/>
                                          </p:stCondLst>
                                        </p:cTn>
                                        <p:tgtEl>
                                          <p:spTgt spid="3">
                                            <p:txEl>
                                              <p:pRg st="12" end="12"/>
                                            </p:txEl>
                                          </p:spTgt>
                                        </p:tgtEl>
                                        <p:attrNameLst>
                                          <p:attrName>style.visibility</p:attrName>
                                        </p:attrNameLst>
                                      </p:cBhvr>
                                      <p:to>
                                        <p:strVal val="visible"/>
                                      </p:to>
                                    </p:set>
                                    <p:animEffect transition="in" filter="fade">
                                      <p:cBhvr>
                                        <p:cTn id="40" dur="500"/>
                                        <p:tgtEl>
                                          <p:spTgt spid="3">
                                            <p:txEl>
                                              <p:pRg st="12" end="1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animEffect transition="in" filter="fade">
                                      <p:cBhvr>
                                        <p:cTn id="45" dur="500"/>
                                        <p:tgtEl>
                                          <p:spTgt spid="3">
                                            <p:txEl>
                                              <p:pRg st="13" end="1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1" nodeType="clickEffect">
                                  <p:stCondLst>
                                    <p:cond delay="0"/>
                                  </p:stCondLst>
                                  <p:childTnLst>
                                    <p:set>
                                      <p:cBhvr>
                                        <p:cTn id="49" dur="1" fill="hold">
                                          <p:stCondLst>
                                            <p:cond delay="0"/>
                                          </p:stCondLst>
                                        </p:cTn>
                                        <p:tgtEl>
                                          <p:spTgt spid="3">
                                            <p:txEl>
                                              <p:pRg st="15" end="15"/>
                                            </p:txEl>
                                          </p:spTgt>
                                        </p:tgtEl>
                                        <p:attrNameLst>
                                          <p:attrName>style.visibility</p:attrName>
                                        </p:attrNameLst>
                                      </p:cBhvr>
                                      <p:to>
                                        <p:strVal val="visible"/>
                                      </p:to>
                                    </p:set>
                                    <p:animEffect transition="in" filter="fade">
                                      <p:cBhvr>
                                        <p:cTn id="50" dur="500"/>
                                        <p:tgtEl>
                                          <p:spTgt spid="3">
                                            <p:txEl>
                                              <p:pRg st="15" end="1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12" fill="hold" grpId="0" nodeType="click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strips(downLeft)">
                                      <p:cBhvr>
                                        <p:cTn id="55" dur="500"/>
                                        <p:tgtEl>
                                          <p:spTgt spid="2"/>
                                        </p:tgtEl>
                                      </p:cBhvr>
                                    </p:animEffect>
                                  </p:childTnLst>
                                </p:cTn>
                              </p:par>
                            </p:childTnLst>
                          </p:cTn>
                        </p:par>
                        <p:par>
                          <p:cTn id="56" fill="hold">
                            <p:stCondLst>
                              <p:cond delay="500"/>
                            </p:stCondLst>
                            <p:childTnLst>
                              <p:par>
                                <p:cTn id="57" presetID="10" presetClass="entr" presetSubtype="0" fill="hold" nodeType="afterEffect">
                                  <p:stCondLst>
                                    <p:cond delay="0"/>
                                  </p:stCondLst>
                                  <p:childTnLst>
                                    <p:set>
                                      <p:cBhvr>
                                        <p:cTn id="58" dur="1" fill="hold">
                                          <p:stCondLst>
                                            <p:cond delay="0"/>
                                          </p:stCondLst>
                                        </p:cTn>
                                        <p:tgtEl>
                                          <p:spTgt spid="3">
                                            <p:txEl>
                                              <p:pRg st="17" end="17"/>
                                            </p:txEl>
                                          </p:spTgt>
                                        </p:tgtEl>
                                        <p:attrNameLst>
                                          <p:attrName>style.visibility</p:attrName>
                                        </p:attrNameLst>
                                      </p:cBhvr>
                                      <p:to>
                                        <p:strVal val="visible"/>
                                      </p:to>
                                    </p:set>
                                    <p:animEffect transition="in" filter="fade">
                                      <p:cBhvr>
                                        <p:cTn id="59" dur="500"/>
                                        <p:tgtEl>
                                          <p:spTgt spid="3">
                                            <p:txEl>
                                              <p:pRg st="17" end="17"/>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18" presetClass="entr" presetSubtype="12" fill="hold" grpId="0" nodeType="click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strips(downLeft)">
                                      <p:cBhvr>
                                        <p:cTn id="64" dur="500"/>
                                        <p:tgtEl>
                                          <p:spTgt spid="6"/>
                                        </p:tgtEl>
                                      </p:cBhvr>
                                    </p:animEffect>
                                  </p:childTnLst>
                                </p:cTn>
                              </p:par>
                            </p:childTnLst>
                          </p:cTn>
                        </p:par>
                        <p:par>
                          <p:cTn id="65" fill="hold">
                            <p:stCondLst>
                              <p:cond delay="500"/>
                            </p:stCondLst>
                            <p:childTnLst>
                              <p:par>
                                <p:cTn id="66" presetID="10" presetClass="entr" presetSubtype="0" fill="hold" grpId="1" nodeType="afterEffect">
                                  <p:stCondLst>
                                    <p:cond delay="0"/>
                                  </p:stCondLst>
                                  <p:childTnLst>
                                    <p:set>
                                      <p:cBhvr>
                                        <p:cTn id="67" dur="1" fill="hold">
                                          <p:stCondLst>
                                            <p:cond delay="0"/>
                                          </p:stCondLst>
                                        </p:cTn>
                                        <p:tgtEl>
                                          <p:spTgt spid="3">
                                            <p:txEl>
                                              <p:pRg st="19" end="19"/>
                                            </p:txEl>
                                          </p:spTgt>
                                        </p:tgtEl>
                                        <p:attrNameLst>
                                          <p:attrName>style.visibility</p:attrName>
                                        </p:attrNameLst>
                                      </p:cBhvr>
                                      <p:to>
                                        <p:strVal val="visible"/>
                                      </p:to>
                                    </p:set>
                                    <p:animEffect transition="in" filter="fade">
                                      <p:cBhvr>
                                        <p:cTn id="68" dur="500"/>
                                        <p:tgtEl>
                                          <p:spTgt spid="3">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p:bldP spid="2"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0767AF-566C-0E13-1DE5-09293E7B2677}"/>
            </a:ext>
          </a:extLst>
        </p:cNvPr>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6B9ACBAF-8358-5415-076E-1D4DEBE15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D8BB192-9439-4BFC-A10F-BD6CBFA42BED}"/>
              </a:ext>
            </a:extLst>
          </p:cNvPr>
          <p:cNvSpPr>
            <a:spLocks noGrp="1"/>
          </p:cNvSpPr>
          <p:nvPr>
            <p:ph idx="1"/>
          </p:nvPr>
        </p:nvSpPr>
        <p:spPr>
          <a:xfrm>
            <a:off x="457201" y="404949"/>
            <a:ext cx="6452706" cy="5995417"/>
          </a:xfrm>
        </p:spPr>
        <p:txBody>
          <a:bodyPr anchor="t">
            <a:normAutofit fontScale="55000" lnSpcReduction="20000"/>
          </a:bodyPr>
          <a:lstStyle/>
          <a:p>
            <a:pPr marL="0" indent="0">
              <a:buNone/>
            </a:pPr>
            <a:r>
              <a:rPr lang="el-GR" sz="2900" b="1" kern="100" dirty="0">
                <a:latin typeface="Calibri" panose="020F0502020204030204" pitchFamily="34" charset="0"/>
                <a:ea typeface="Calibri" panose="020F0502020204030204" pitchFamily="34" charset="0"/>
                <a:cs typeface="Calibri" panose="020F0502020204030204" pitchFamily="34" charset="0"/>
              </a:rPr>
              <a:t>ΘΕΑΤΡΙΚΟ ΑΝΑΛΟΓΙΟ ΜΕ ΣΥΓΓΡΑΦΕΙΣ ΤΩΝ ΒΡΥΞΕΛΛΩΝ</a:t>
            </a:r>
            <a:endParaRPr lang="en-GB" sz="2900" b="1" kern="100" dirty="0">
              <a:latin typeface="Calibri" panose="020F0502020204030204" pitchFamily="34" charset="0"/>
              <a:ea typeface="Calibri" panose="020F0502020204030204" pitchFamily="34" charset="0"/>
              <a:cs typeface="Calibri" panose="020F0502020204030204" pitchFamily="34" charset="0"/>
            </a:endParaRPr>
          </a:p>
          <a:p>
            <a:pPr marL="0" marR="0" indent="0">
              <a:spcBef>
                <a:spcPts val="0"/>
              </a:spcBef>
              <a:buNone/>
            </a:pPr>
            <a:endParaRPr lang="el-GR" sz="700" b="1" kern="1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l-GR" b="1" dirty="0">
              <a:solidFill>
                <a:srgbClr val="FF0000"/>
              </a:solidFill>
            </a:endParaRPr>
          </a:p>
          <a:p>
            <a:pPr marL="0" indent="0">
              <a:buNone/>
            </a:pPr>
            <a:r>
              <a:rPr lang="el-GR" b="1" dirty="0">
                <a:solidFill>
                  <a:srgbClr val="FF0000"/>
                </a:solidFill>
              </a:rPr>
              <a:t>«Θεατρικό Αναλόγιο – Θεατρικοί Δημιουργοί στις Βρυξέλλες, 2024»</a:t>
            </a:r>
            <a:endParaRPr lang="el-GR" dirty="0">
              <a:solidFill>
                <a:srgbClr val="FF0000"/>
              </a:solidFill>
            </a:endParaRPr>
          </a:p>
          <a:p>
            <a:pPr marL="0" indent="0">
              <a:buNone/>
            </a:pPr>
            <a:endParaRPr lang="el-GR" b="1" u="sng" dirty="0"/>
          </a:p>
          <a:p>
            <a:pPr marL="0" indent="0">
              <a:buNone/>
            </a:pPr>
            <a:r>
              <a:rPr lang="el-GR" sz="3600" b="1" u="sng" dirty="0"/>
              <a:t>Τέσσερα έργα</a:t>
            </a:r>
            <a:endParaRPr lang="en-US" sz="3600" dirty="0"/>
          </a:p>
          <a:p>
            <a:pPr marL="1350645" marR="0" indent="-1440180">
              <a:spcAft>
                <a:spcPts val="800"/>
              </a:spcAft>
              <a:buNone/>
            </a:pPr>
            <a:r>
              <a:rPr lang="el-GR" sz="700" b="1" kern="100" dirty="0">
                <a:effectLst/>
                <a:latin typeface="Calibri" panose="020F0502020204030204" pitchFamily="34" charset="0"/>
                <a:ea typeface="Calibri" panose="020F0502020204030204" pitchFamily="34" charset="0"/>
                <a:cs typeface="Calibri" panose="020F0502020204030204" pitchFamily="34" charset="0"/>
              </a:rPr>
              <a:t> </a:t>
            </a:r>
            <a:endParaRPr lang="en-GB" sz="700" b="1" kern="100" dirty="0">
              <a:effectLst/>
              <a:latin typeface="Calibri" panose="020F0502020204030204" pitchFamily="34" charset="0"/>
              <a:ea typeface="Calibri" panose="020F0502020204030204" pitchFamily="34" charset="0"/>
              <a:cs typeface="Calibri" panose="020F0502020204030204" pitchFamily="34" charset="0"/>
            </a:endParaRPr>
          </a:p>
          <a:p>
            <a:pPr marL="0" indent="0">
              <a:spcAft>
                <a:spcPts val="800"/>
              </a:spcAft>
              <a:buNone/>
            </a:pPr>
            <a:r>
              <a:rPr lang="en-GB" b="1" i="1" dirty="0"/>
              <a:t>1.  </a:t>
            </a:r>
            <a:r>
              <a:rPr lang="el-GR" b="1" i="1" dirty="0"/>
              <a:t>Σαν βγεις να οδηγήσεις στις Βρυξέλλες</a:t>
            </a:r>
            <a:r>
              <a:rPr lang="el-GR" b="1" dirty="0"/>
              <a:t>, της Βούλας </a:t>
            </a:r>
            <a:r>
              <a:rPr lang="el-GR" b="1" dirty="0" err="1"/>
              <a:t>Καγιάσα</a:t>
            </a:r>
            <a:r>
              <a:rPr lang="el-GR" b="1" dirty="0"/>
              <a:t>, ομάδα </a:t>
            </a:r>
            <a:r>
              <a:rPr lang="en-GB" b="1" dirty="0"/>
              <a:t>N</a:t>
            </a:r>
            <a:r>
              <a:rPr lang="el-GR" b="1" dirty="0"/>
              <a:t>ΟΤΑ</a:t>
            </a:r>
            <a:r>
              <a:rPr lang="en-GB" b="1" dirty="0"/>
              <a:t> T</a:t>
            </a:r>
            <a:r>
              <a:rPr lang="el-GR" b="1" dirty="0"/>
              <a:t>ΗΕ</a:t>
            </a:r>
            <a:r>
              <a:rPr lang="en-GB" b="1" dirty="0"/>
              <a:t>ATRALE</a:t>
            </a:r>
            <a:endParaRPr lang="en-US" b="1" dirty="0"/>
          </a:p>
          <a:p>
            <a:pPr marL="0" indent="0">
              <a:spcAft>
                <a:spcPts val="800"/>
              </a:spcAft>
              <a:buNone/>
            </a:pPr>
            <a:r>
              <a:rPr lang="en-US" b="1" i="1" dirty="0"/>
              <a:t>2. Ti trover</a:t>
            </a:r>
            <a:r>
              <a:rPr lang="el-GR" b="1" i="1" dirty="0" err="1"/>
              <a:t>ό</a:t>
            </a:r>
            <a:r>
              <a:rPr lang="el-GR" b="1" dirty="0"/>
              <a:t>, του Ηλία </a:t>
            </a:r>
            <a:r>
              <a:rPr lang="el-GR" b="1" dirty="0" err="1"/>
              <a:t>Κοντέα</a:t>
            </a:r>
            <a:r>
              <a:rPr lang="el-GR" b="1" dirty="0"/>
              <a:t>, ομάδα Θεατρικές Διαδρομές</a:t>
            </a:r>
            <a:endParaRPr lang="en-US" dirty="0"/>
          </a:p>
          <a:p>
            <a:pPr marL="0" indent="0">
              <a:spcAft>
                <a:spcPts val="800"/>
              </a:spcAft>
              <a:buNone/>
            </a:pPr>
            <a:r>
              <a:rPr lang="en-GB" b="1" i="1" dirty="0"/>
              <a:t>3.  </a:t>
            </a:r>
            <a:r>
              <a:rPr lang="el-GR" b="1" i="1" dirty="0"/>
              <a:t>Τίποτα δεν πάει καλά σήμερα,</a:t>
            </a:r>
            <a:r>
              <a:rPr lang="el-GR" b="1" dirty="0"/>
              <a:t> του Τάσου </a:t>
            </a:r>
            <a:r>
              <a:rPr lang="el-GR" b="1" dirty="0" err="1"/>
              <a:t>Νυχά</a:t>
            </a:r>
            <a:r>
              <a:rPr lang="el-GR" b="1" dirty="0"/>
              <a:t>, ΕΘΕ</a:t>
            </a:r>
            <a:endParaRPr lang="en-US" dirty="0"/>
          </a:p>
          <a:p>
            <a:pPr marL="0" indent="0">
              <a:spcAft>
                <a:spcPts val="800"/>
              </a:spcAft>
              <a:buNone/>
            </a:pPr>
            <a:r>
              <a:rPr lang="en-GB" b="1" i="1" dirty="0"/>
              <a:t>4.  </a:t>
            </a:r>
            <a:r>
              <a:rPr lang="el-GR" b="1" i="1" dirty="0"/>
              <a:t>Λήμματα για μεγάλους</a:t>
            </a:r>
            <a:r>
              <a:rPr lang="el-GR" b="1" dirty="0"/>
              <a:t>, της Όλγας Φωτεινού</a:t>
            </a:r>
            <a:endParaRPr lang="en-US" dirty="0"/>
          </a:p>
          <a:p>
            <a:pPr marL="0" indent="0">
              <a:spcAft>
                <a:spcPts val="800"/>
              </a:spcAft>
              <a:buNone/>
            </a:pPr>
            <a:r>
              <a:rPr lang="el-GR" b="1" dirty="0"/>
              <a:t>Σκηνοθεσία των συγγραφέων εκτός του τελευταίου → Κυπριανός </a:t>
            </a:r>
            <a:r>
              <a:rPr lang="el-GR" b="1" dirty="0" err="1"/>
              <a:t>Μουτεβελής</a:t>
            </a:r>
            <a:r>
              <a:rPr lang="el-GR" b="1" dirty="0"/>
              <a:t> και Χρύσα </a:t>
            </a:r>
            <a:r>
              <a:rPr lang="el-GR" b="1" dirty="0" err="1"/>
              <a:t>Μπαλτζάκη</a:t>
            </a:r>
            <a:r>
              <a:rPr lang="el-GR" b="1" dirty="0"/>
              <a:t> της Θεατρικής Ομάδας </a:t>
            </a:r>
            <a:r>
              <a:rPr lang="el-GR" b="1" dirty="0" err="1"/>
              <a:t>ΑλΜΑ</a:t>
            </a:r>
            <a:r>
              <a:rPr lang="el-GR" b="1" dirty="0"/>
              <a:t>.</a:t>
            </a:r>
            <a:endParaRPr lang="en-GB" b="1" dirty="0"/>
          </a:p>
          <a:p>
            <a:pPr marL="0" indent="0">
              <a:spcAft>
                <a:spcPts val="800"/>
              </a:spcAft>
              <a:buNone/>
            </a:pPr>
            <a:endParaRPr lang="en-US" dirty="0"/>
          </a:p>
          <a:p>
            <a:pPr marL="0" indent="0" algn="ctr">
              <a:spcAft>
                <a:spcPts val="800"/>
              </a:spcAft>
              <a:buNone/>
            </a:pPr>
            <a:r>
              <a:rPr lang="el-GR" b="1" dirty="0">
                <a:solidFill>
                  <a:schemeClr val="tx2">
                    <a:lumMod val="50000"/>
                    <a:lumOff val="50000"/>
                  </a:schemeClr>
                </a:solidFill>
              </a:rPr>
              <a:t>Ευμενή σχόλια – θετική ανταπόκριση κοινού και στελεχών</a:t>
            </a:r>
            <a:endParaRPr lang="en-GB" b="1" dirty="0">
              <a:solidFill>
                <a:schemeClr val="tx2">
                  <a:lumMod val="50000"/>
                  <a:lumOff val="50000"/>
                </a:schemeClr>
              </a:solidFill>
            </a:endParaRPr>
          </a:p>
          <a:p>
            <a:pPr marL="0" indent="0">
              <a:spcAft>
                <a:spcPts val="800"/>
              </a:spcAft>
              <a:buNone/>
            </a:pPr>
            <a:endParaRPr lang="en-US" dirty="0"/>
          </a:p>
          <a:p>
            <a:pPr marL="0" indent="0" algn="ctr">
              <a:spcAft>
                <a:spcPts val="800"/>
              </a:spcAft>
              <a:buNone/>
            </a:pPr>
            <a:endParaRPr lang="en-GB" b="1" dirty="0"/>
          </a:p>
          <a:p>
            <a:pPr marL="0" indent="0" algn="ctr">
              <a:spcAft>
                <a:spcPts val="800"/>
              </a:spcAft>
              <a:buNone/>
            </a:pPr>
            <a:r>
              <a:rPr lang="el-GR" sz="3800" b="1" dirty="0">
                <a:highlight>
                  <a:srgbClr val="FFFF00"/>
                </a:highlight>
              </a:rPr>
              <a:t>ΕΘΕ : Θεσμοθέτηση</a:t>
            </a:r>
            <a:r>
              <a:rPr lang="en-US" sz="3800" dirty="0">
                <a:highlight>
                  <a:srgbClr val="FFFF00"/>
                </a:highlight>
              </a:rPr>
              <a:t> </a:t>
            </a:r>
          </a:p>
        </p:txBody>
      </p:sp>
      <p:sp>
        <p:nvSpPr>
          <p:cNvPr id="47" name="Rectangle 46">
            <a:extLst>
              <a:ext uri="{FF2B5EF4-FFF2-40B4-BE49-F238E27FC236}">
                <a16:creationId xmlns:a16="http://schemas.microsoft.com/office/drawing/2014/main" id="{0895BC5A-193B-D220-7BDE-B1081566A2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9BA37E76-7C59-F064-04B1-6F4777BE1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71C72CFF-C1A2-3810-55B8-2E42F1540B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020C8A0A-8506-00EA-ECAF-905BDCD9B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C8B74F53-43BF-FFC5-41A9-0A7EE583898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pic>
        <p:nvPicPr>
          <p:cNvPr id="6" name="Picture 5" descr="A poster with a stand and a green screen&#10;&#10;AI-generated content may be incorrect.">
            <a:extLst>
              <a:ext uri="{FF2B5EF4-FFF2-40B4-BE49-F238E27FC236}">
                <a16:creationId xmlns:a16="http://schemas.microsoft.com/office/drawing/2014/main" id="{DE8E9C54-EEDD-3079-D5C4-0BAD8767598F}"/>
              </a:ext>
            </a:extLst>
          </p:cNvPr>
          <p:cNvPicPr>
            <a:picLocks noChangeAspect="1"/>
          </p:cNvPicPr>
          <p:nvPr/>
        </p:nvPicPr>
        <p:blipFill>
          <a:blip r:embed="rId3"/>
          <a:stretch>
            <a:fillRect/>
          </a:stretch>
        </p:blipFill>
        <p:spPr>
          <a:xfrm>
            <a:off x="7367108" y="920849"/>
            <a:ext cx="3546682" cy="5016302"/>
          </a:xfrm>
          <a:prstGeom prst="rect">
            <a:avLst/>
          </a:prstGeom>
        </p:spPr>
      </p:pic>
      <p:sp>
        <p:nvSpPr>
          <p:cNvPr id="8" name="Down Arrow 7">
            <a:extLst>
              <a:ext uri="{FF2B5EF4-FFF2-40B4-BE49-F238E27FC236}">
                <a16:creationId xmlns:a16="http://schemas.microsoft.com/office/drawing/2014/main" id="{D3BA4A9C-96B0-DA8D-BB60-8DF51244448D}"/>
              </a:ext>
            </a:extLst>
          </p:cNvPr>
          <p:cNvSpPr/>
          <p:nvPr/>
        </p:nvSpPr>
        <p:spPr>
          <a:xfrm>
            <a:off x="3402894" y="4439635"/>
            <a:ext cx="348281" cy="39135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a:extLst>
              <a:ext uri="{FF2B5EF4-FFF2-40B4-BE49-F238E27FC236}">
                <a16:creationId xmlns:a16="http://schemas.microsoft.com/office/drawing/2014/main" id="{77024C38-3BE0-447C-1734-EA9EA8D0E082}"/>
              </a:ext>
            </a:extLst>
          </p:cNvPr>
          <p:cNvSpPr/>
          <p:nvPr/>
        </p:nvSpPr>
        <p:spPr>
          <a:xfrm>
            <a:off x="3334719" y="5288622"/>
            <a:ext cx="484632" cy="50945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479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1"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fade">
                                      <p:cBhvr>
                                        <p:cTn id="27" dur="500"/>
                                        <p:tgtEl>
                                          <p:spTgt spid="3">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1"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fade">
                                      <p:cBhvr>
                                        <p:cTn id="32" dur="500"/>
                                        <p:tgtEl>
                                          <p:spTgt spid="3">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1"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Effect transition="in" filter="fade">
                                      <p:cBhvr>
                                        <p:cTn id="37" dur="500"/>
                                        <p:tgtEl>
                                          <p:spTgt spid="3">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strips(downLeft)">
                                      <p:cBhvr>
                                        <p:cTn id="42" dur="500"/>
                                        <p:tgtEl>
                                          <p:spTgt spid="8"/>
                                        </p:tgtEl>
                                      </p:cBhvr>
                                    </p:animEffect>
                                  </p:childTnLst>
                                </p:cTn>
                              </p:par>
                            </p:childTnLst>
                          </p:cTn>
                        </p:par>
                        <p:par>
                          <p:cTn id="43" fill="hold">
                            <p:stCondLst>
                              <p:cond delay="500"/>
                            </p:stCondLst>
                            <p:childTnLst>
                              <p:par>
                                <p:cTn id="44" presetID="10" presetClass="entr" presetSubtype="0" fill="hold" grpId="1" nodeType="afterEffect">
                                  <p:stCondLst>
                                    <p:cond delay="0"/>
                                  </p:stCondLst>
                                  <p:childTnLst>
                                    <p:set>
                                      <p:cBhvr>
                                        <p:cTn id="45" dur="1" fill="hold">
                                          <p:stCondLst>
                                            <p:cond delay="0"/>
                                          </p:stCondLst>
                                        </p:cTn>
                                        <p:tgtEl>
                                          <p:spTgt spid="3">
                                            <p:txEl>
                                              <p:pRg st="13" end="13"/>
                                            </p:txEl>
                                          </p:spTgt>
                                        </p:tgtEl>
                                        <p:attrNameLst>
                                          <p:attrName>style.visibility</p:attrName>
                                        </p:attrNameLst>
                                      </p:cBhvr>
                                      <p:to>
                                        <p:strVal val="visible"/>
                                      </p:to>
                                    </p:set>
                                    <p:animEffect transition="in" filter="fade">
                                      <p:cBhvr>
                                        <p:cTn id="46" dur="500"/>
                                        <p:tgtEl>
                                          <p:spTgt spid="3">
                                            <p:txEl>
                                              <p:pRg st="13" end="1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8" presetClass="entr" presetSubtype="12"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strips(downLeft)">
                                      <p:cBhvr>
                                        <p:cTn id="51" dur="500"/>
                                        <p:tgtEl>
                                          <p:spTgt spid="9"/>
                                        </p:tgtEl>
                                      </p:cBhvr>
                                    </p:animEffect>
                                  </p:childTnLst>
                                </p:cTn>
                              </p:par>
                            </p:childTnLst>
                          </p:cTn>
                        </p:par>
                        <p:par>
                          <p:cTn id="52" fill="hold">
                            <p:stCondLst>
                              <p:cond delay="500"/>
                            </p:stCondLst>
                            <p:childTnLst>
                              <p:par>
                                <p:cTn id="53" presetID="10" presetClass="entr" presetSubtype="0" fill="hold" grpId="1" nodeType="after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animEffect transition="in" filter="fade">
                                      <p:cBhvr>
                                        <p:cTn id="55" dur="500"/>
                                        <p:tgtEl>
                                          <p:spTgt spid="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30B9959-AF81-7877-10AD-DDE917215598}"/>
            </a:ext>
          </a:extLst>
        </p:cNvPr>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3A573BE7-EAE9-8CA6-6796-140506A7C2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FAEE830-BF9E-4F21-4383-212FD1243CBC}"/>
              </a:ext>
            </a:extLst>
          </p:cNvPr>
          <p:cNvSpPr>
            <a:spLocks noGrp="1"/>
          </p:cNvSpPr>
          <p:nvPr>
            <p:ph idx="1"/>
          </p:nvPr>
        </p:nvSpPr>
        <p:spPr>
          <a:xfrm>
            <a:off x="457201" y="404949"/>
            <a:ext cx="6452706" cy="5995417"/>
          </a:xfrm>
        </p:spPr>
        <p:txBody>
          <a:bodyPr anchor="t">
            <a:normAutofit fontScale="85000" lnSpcReduction="20000"/>
          </a:bodyPr>
          <a:lstStyle/>
          <a:p>
            <a:pPr marL="0" indent="0">
              <a:buNone/>
            </a:pPr>
            <a:r>
              <a:rPr lang="el-GR" sz="2300" b="1" kern="100" dirty="0">
                <a:latin typeface="Calibri" panose="020F0502020204030204" pitchFamily="34" charset="0"/>
                <a:ea typeface="Calibri" panose="020F0502020204030204" pitchFamily="34" charset="0"/>
                <a:cs typeface="Calibri" panose="020F0502020204030204" pitchFamily="34" charset="0"/>
              </a:rPr>
              <a:t>ΘΕΑΤΡΙΚΟ ΑΝΑΛΟΓΙΟ ΜΕ ΣΥΓΓΡΑΦΕΙΣ ΤΩΝ ΒΡΥΞΕΛΛΩΝ</a:t>
            </a:r>
            <a:endParaRPr lang="en-GB" sz="2300" b="1" kern="1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GB" b="1" dirty="0"/>
          </a:p>
          <a:p>
            <a:pPr marL="0" indent="0" algn="ctr">
              <a:buNone/>
            </a:pPr>
            <a:r>
              <a:rPr lang="el-GR" b="1" dirty="0"/>
              <a:t>Ανοιχτή πρόσκληση 2025</a:t>
            </a:r>
            <a:endParaRPr lang="en-US" dirty="0"/>
          </a:p>
          <a:p>
            <a:pPr marL="0" indent="0">
              <a:buNone/>
            </a:pPr>
            <a:r>
              <a:rPr lang="el-GR" b="1" dirty="0"/>
              <a:t>					</a:t>
            </a:r>
            <a:endParaRPr lang="en-US" dirty="0"/>
          </a:p>
          <a:p>
            <a:pPr marL="0" indent="0">
              <a:buNone/>
            </a:pPr>
            <a:endParaRPr lang="en-GB" b="1" dirty="0"/>
          </a:p>
          <a:p>
            <a:pPr marL="0" indent="0" algn="ctr">
              <a:buNone/>
            </a:pPr>
            <a:r>
              <a:rPr lang="el-GR" b="1" dirty="0">
                <a:solidFill>
                  <a:srgbClr val="FF0000"/>
                </a:solidFill>
              </a:rPr>
              <a:t>«Θεατρικό Αναλόγιο – Θεατρικοί Δημιουργοί στις Βρυξέλλες, 2025»</a:t>
            </a:r>
            <a:endParaRPr lang="en-US" dirty="0">
              <a:solidFill>
                <a:srgbClr val="FF0000"/>
              </a:solidFill>
            </a:endParaRPr>
          </a:p>
          <a:p>
            <a:pPr marL="0" indent="0">
              <a:buNone/>
            </a:pPr>
            <a:r>
              <a:rPr lang="el-GR" dirty="0"/>
              <a:t>					</a:t>
            </a:r>
            <a:endParaRPr lang="en-US" dirty="0"/>
          </a:p>
          <a:p>
            <a:pPr marL="0" indent="0" algn="ctr">
              <a:buNone/>
            </a:pPr>
            <a:endParaRPr lang="en-GB" b="1" u="sng" dirty="0"/>
          </a:p>
          <a:p>
            <a:pPr marL="0" indent="0" algn="ctr">
              <a:buNone/>
            </a:pPr>
            <a:endParaRPr lang="en-GB" b="1" u="sng" dirty="0"/>
          </a:p>
          <a:p>
            <a:pPr marL="0" indent="0" algn="ctr">
              <a:buNone/>
            </a:pPr>
            <a:r>
              <a:rPr lang="el-GR" b="1" u="sng" dirty="0"/>
              <a:t>Τρία έργα</a:t>
            </a:r>
            <a:endParaRPr lang="en-US" u="sng" dirty="0"/>
          </a:p>
          <a:p>
            <a:pPr marL="0" indent="0">
              <a:buNone/>
            </a:pPr>
            <a:endParaRPr lang="en-US" dirty="0"/>
          </a:p>
          <a:p>
            <a:pPr marL="514350" lvl="0" indent="-514350">
              <a:buAutoNum type="arabicPeriod"/>
            </a:pPr>
            <a:r>
              <a:rPr lang="el-GR" b="1" i="1" dirty="0"/>
              <a:t>Ένα κορίτσι με ψάχνει</a:t>
            </a:r>
            <a:r>
              <a:rPr lang="el-GR" b="1" dirty="0"/>
              <a:t>, της Σοφίας </a:t>
            </a:r>
            <a:r>
              <a:rPr lang="el-GR" b="1" dirty="0" err="1"/>
              <a:t>Σταμπολίτη</a:t>
            </a:r>
            <a:endParaRPr lang="en-GB" b="1" dirty="0"/>
          </a:p>
          <a:p>
            <a:pPr marL="514350" lvl="0" indent="-514350">
              <a:buAutoNum type="arabicPeriod"/>
            </a:pPr>
            <a:r>
              <a:rPr lang="el-GR" b="1" i="1" dirty="0"/>
              <a:t>Κίτρινες κορδέλες</a:t>
            </a:r>
            <a:r>
              <a:rPr lang="el-GR" b="1" dirty="0"/>
              <a:t>, της Νάνσυ </a:t>
            </a:r>
            <a:r>
              <a:rPr lang="el-GR" b="1" dirty="0" err="1"/>
              <a:t>Πασκάλ</a:t>
            </a:r>
            <a:endParaRPr lang="en-US" dirty="0"/>
          </a:p>
          <a:p>
            <a:pPr marL="514350" lvl="0" indent="-514350">
              <a:buAutoNum type="arabicPeriod"/>
            </a:pPr>
            <a:r>
              <a:rPr lang="el-GR" b="1" i="1" dirty="0"/>
              <a:t>Οικογένεια</a:t>
            </a:r>
            <a:r>
              <a:rPr lang="el-GR" b="1" dirty="0"/>
              <a:t>, του Δημήτρη </a:t>
            </a:r>
            <a:r>
              <a:rPr lang="el-GR" b="1" dirty="0" err="1"/>
              <a:t>Ρέπα</a:t>
            </a:r>
            <a:endParaRPr lang="en-US" dirty="0"/>
          </a:p>
          <a:p>
            <a:pPr marL="0" indent="0">
              <a:buNone/>
            </a:pPr>
            <a:endParaRPr lang="en-US" dirty="0"/>
          </a:p>
          <a:p>
            <a:pPr marL="514350" indent="-514350">
              <a:buAutoNum type="arabicPeriod"/>
            </a:pPr>
            <a:endParaRPr lang="en-GB" sz="2900" b="1" kern="100" dirty="0">
              <a:latin typeface="Calibri" panose="020F0502020204030204" pitchFamily="34" charset="0"/>
              <a:ea typeface="Calibri" panose="020F0502020204030204" pitchFamily="34" charset="0"/>
              <a:cs typeface="Calibri" panose="020F0502020204030204" pitchFamily="34" charset="0"/>
            </a:endParaRPr>
          </a:p>
          <a:p>
            <a:pPr marL="0" marR="0" indent="0">
              <a:spcBef>
                <a:spcPts val="0"/>
              </a:spcBef>
              <a:buNone/>
            </a:pPr>
            <a:endParaRPr lang="el-GR" sz="700"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47" name="Rectangle 46">
            <a:extLst>
              <a:ext uri="{FF2B5EF4-FFF2-40B4-BE49-F238E27FC236}">
                <a16:creationId xmlns:a16="http://schemas.microsoft.com/office/drawing/2014/main" id="{0D63EC89-21D0-78C4-6EC2-6BE0D0139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122028D4-3E48-C79E-B72B-9C82660BF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55761D8E-26DA-3CAD-8C89-EA5030C461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97CE4C71-70C1-2164-DC1D-243552762D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CF188B7F-F4A0-90A9-F73E-AEE0785DE0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
        <p:nvSpPr>
          <p:cNvPr id="8" name="Down Arrow 7">
            <a:extLst>
              <a:ext uri="{FF2B5EF4-FFF2-40B4-BE49-F238E27FC236}">
                <a16:creationId xmlns:a16="http://schemas.microsoft.com/office/drawing/2014/main" id="{A00CB52B-0968-7CED-6821-C36510DCF00A}"/>
              </a:ext>
            </a:extLst>
          </p:cNvPr>
          <p:cNvSpPr/>
          <p:nvPr/>
        </p:nvSpPr>
        <p:spPr>
          <a:xfrm>
            <a:off x="3441238" y="1599217"/>
            <a:ext cx="484632" cy="50945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a:extLst>
              <a:ext uri="{FF2B5EF4-FFF2-40B4-BE49-F238E27FC236}">
                <a16:creationId xmlns:a16="http://schemas.microsoft.com/office/drawing/2014/main" id="{C59CA9C0-C2C8-8F44-443F-8F7FA18559B2}"/>
              </a:ext>
            </a:extLst>
          </p:cNvPr>
          <p:cNvSpPr/>
          <p:nvPr/>
        </p:nvSpPr>
        <p:spPr>
          <a:xfrm>
            <a:off x="3441238" y="3348811"/>
            <a:ext cx="484632" cy="50945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oster with a music stand&#10;&#10;AI-generated content may be incorrect.">
            <a:extLst>
              <a:ext uri="{FF2B5EF4-FFF2-40B4-BE49-F238E27FC236}">
                <a16:creationId xmlns:a16="http://schemas.microsoft.com/office/drawing/2014/main" id="{ED4D06FD-BC39-4BF1-2E8D-4D3AAE20DB8B}"/>
              </a:ext>
            </a:extLst>
          </p:cNvPr>
          <p:cNvPicPr>
            <a:picLocks noChangeAspect="1"/>
          </p:cNvPicPr>
          <p:nvPr/>
        </p:nvPicPr>
        <p:blipFill>
          <a:blip r:embed="rId3"/>
          <a:stretch>
            <a:fillRect/>
          </a:stretch>
        </p:blipFill>
        <p:spPr>
          <a:xfrm>
            <a:off x="7265736" y="903413"/>
            <a:ext cx="3533132" cy="4998487"/>
          </a:xfrm>
          <a:prstGeom prst="rect">
            <a:avLst/>
          </a:prstGeom>
        </p:spPr>
      </p:pic>
    </p:spTree>
    <p:extLst>
      <p:ext uri="{BB962C8B-B14F-4D97-AF65-F5344CB8AC3E}">
        <p14:creationId xmlns:p14="http://schemas.microsoft.com/office/powerpoint/2010/main" val="3455381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strips(downLeft)">
                                      <p:cBhvr>
                                        <p:cTn id="12" dur="500"/>
                                        <p:tgtEl>
                                          <p:spTgt spid="8"/>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12"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strips(downLeft)">
                                      <p:cBhvr>
                                        <p:cTn id="21" dur="500"/>
                                        <p:tgtEl>
                                          <p:spTgt spid="9"/>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Effect transition="in" filter="fade">
                                      <p:cBhvr>
                                        <p:cTn id="25" dur="500"/>
                                        <p:tgtEl>
                                          <p:spTgt spid="3">
                                            <p:txEl>
                                              <p:pRg st="9" end="9"/>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11" end="11"/>
                                            </p:txEl>
                                          </p:spTgt>
                                        </p:tgtEl>
                                        <p:attrNameLst>
                                          <p:attrName>style.visibility</p:attrName>
                                        </p:attrNameLst>
                                      </p:cBhvr>
                                      <p:to>
                                        <p:strVal val="visible"/>
                                      </p:to>
                                    </p:set>
                                    <p:animEffect transition="in" filter="fade">
                                      <p:cBhvr>
                                        <p:cTn id="30" dur="500"/>
                                        <p:tgtEl>
                                          <p:spTgt spid="3">
                                            <p:txEl>
                                              <p:pRg st="11" end="1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animEffect transition="in" filter="fade">
                                      <p:cBhvr>
                                        <p:cTn id="35" dur="500"/>
                                        <p:tgtEl>
                                          <p:spTgt spid="3">
                                            <p:txEl>
                                              <p:pRg st="12" end="1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
                                            <p:txEl>
                                              <p:pRg st="13" end="13"/>
                                            </p:txEl>
                                          </p:spTgt>
                                        </p:tgtEl>
                                        <p:attrNameLst>
                                          <p:attrName>style.visibility</p:attrName>
                                        </p:attrNameLst>
                                      </p:cBhvr>
                                      <p:to>
                                        <p:strVal val="visible"/>
                                      </p:to>
                                    </p:set>
                                    <p:animEffect transition="in" filter="fade">
                                      <p:cBhvr>
                                        <p:cTn id="40"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798BA798-3EDD-C72B-8091-39BCAE91A4B4}"/>
            </a:ext>
          </a:extLst>
        </p:cNvPr>
        <p:cNvGrpSpPr/>
        <p:nvPr/>
      </p:nvGrpSpPr>
      <p:grpSpPr>
        <a:xfrm>
          <a:off x="0" y="0"/>
          <a:ext cx="0" cy="0"/>
          <a:chOff x="0" y="0"/>
          <a:chExt cx="0" cy="0"/>
        </a:xfrm>
      </p:grpSpPr>
      <p:sp>
        <p:nvSpPr>
          <p:cNvPr id="126" name="Rectangle 125">
            <a:extLst>
              <a:ext uri="{FF2B5EF4-FFF2-40B4-BE49-F238E27FC236}">
                <a16:creationId xmlns:a16="http://schemas.microsoft.com/office/drawing/2014/main" id="{0EFD753D-6A49-46DD-9E82-AA6E2C62B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Rectangle 127">
            <a:extLst>
              <a:ext uri="{FF2B5EF4-FFF2-40B4-BE49-F238E27FC236}">
                <a16:creationId xmlns:a16="http://schemas.microsoft.com/office/drawing/2014/main" id="{138A5824-1F4A-4EE7-BC13-5BB48FC080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3A7B41C-FD33-2A84-30FC-92FE79000A15}"/>
              </a:ext>
            </a:extLst>
          </p:cNvPr>
          <p:cNvSpPr>
            <a:spLocks noGrp="1"/>
          </p:cNvSpPr>
          <p:nvPr>
            <p:ph idx="1"/>
          </p:nvPr>
        </p:nvSpPr>
        <p:spPr>
          <a:xfrm>
            <a:off x="320043" y="471487"/>
            <a:ext cx="4579083" cy="6042847"/>
          </a:xfrm>
        </p:spPr>
        <p:txBody>
          <a:bodyPr anchor="t">
            <a:normAutofit/>
          </a:bodyPr>
          <a:lstStyle/>
          <a:p>
            <a:pPr marL="0" indent="0">
              <a:buNone/>
            </a:pPr>
            <a:r>
              <a:rPr lang="el-GR" sz="1800" b="1" kern="100" dirty="0">
                <a:solidFill>
                  <a:srgbClr val="FFFFFF"/>
                </a:solidFill>
                <a:latin typeface="Calibri" panose="020F0502020204030204" pitchFamily="34" charset="0"/>
                <a:ea typeface="Calibri" panose="020F0502020204030204" pitchFamily="34" charset="0"/>
                <a:cs typeface="Calibri" panose="020F0502020204030204" pitchFamily="34" charset="0"/>
              </a:rPr>
              <a:t>ΘΕΑΤΡΙΚΟ ΑΝΑΛΟΓΙΟ ΜΕ ΣΥΓΓΡΑΦΕΙΣ ΤΩΝ ΒΡΥΞΕΛΛΩΝ</a:t>
            </a:r>
            <a:endParaRPr lang="en-GB" sz="1800" b="1" kern="100" dirty="0">
              <a:solidFill>
                <a:srgbClr val="FFFFFF"/>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GB" sz="500" b="1" dirty="0">
              <a:solidFill>
                <a:srgbClr val="FFFFFF"/>
              </a:solidFill>
            </a:endParaRPr>
          </a:p>
          <a:p>
            <a:pPr marL="0" indent="0">
              <a:buNone/>
            </a:pPr>
            <a:r>
              <a:rPr lang="el-GR" sz="2200" b="1" dirty="0">
                <a:solidFill>
                  <a:srgbClr val="FFFFFF"/>
                </a:solidFill>
              </a:rPr>
              <a:t>ΑΠΟΤΕΛΕΣΜΑΤΑ ΜΕΧΡΙ ΣΗΜΕΡΑ </a:t>
            </a:r>
            <a:endParaRPr lang="en-US" sz="2200" dirty="0">
              <a:solidFill>
                <a:srgbClr val="FFFFFF"/>
              </a:solidFill>
            </a:endParaRPr>
          </a:p>
          <a:p>
            <a:pPr marL="0" indent="0">
              <a:buNone/>
            </a:pPr>
            <a:endParaRPr lang="en-US" sz="1800" dirty="0">
              <a:solidFill>
                <a:srgbClr val="FFFFFF"/>
              </a:solidFill>
            </a:endParaRPr>
          </a:p>
          <a:p>
            <a:r>
              <a:rPr lang="el-GR" sz="1500" b="1" dirty="0">
                <a:solidFill>
                  <a:srgbClr val="FFFFFF"/>
                </a:solidFill>
              </a:rPr>
              <a:t>Η ταυτότητα σε αριθμούς:</a:t>
            </a:r>
            <a:endParaRPr lang="en-US" sz="1500" dirty="0">
              <a:solidFill>
                <a:srgbClr val="FFFFFF"/>
              </a:solidFill>
            </a:endParaRPr>
          </a:p>
          <a:p>
            <a:pPr lvl="0"/>
            <a:r>
              <a:rPr lang="el-GR" sz="1500" b="1" dirty="0">
                <a:solidFill>
                  <a:srgbClr val="FFFFFF"/>
                </a:solidFill>
              </a:rPr>
              <a:t>10 συνολικά έργα</a:t>
            </a:r>
            <a:endParaRPr lang="en-US" sz="1500" dirty="0">
              <a:solidFill>
                <a:srgbClr val="FFFFFF"/>
              </a:solidFill>
            </a:endParaRPr>
          </a:p>
          <a:p>
            <a:pPr lvl="0"/>
            <a:r>
              <a:rPr lang="el-GR" sz="1500" b="1" dirty="0">
                <a:solidFill>
                  <a:srgbClr val="FFFFFF"/>
                </a:solidFill>
              </a:rPr>
              <a:t>9 συγγραφείς </a:t>
            </a:r>
            <a:endParaRPr lang="en-US" sz="1500" dirty="0">
              <a:solidFill>
                <a:srgbClr val="FFFFFF"/>
              </a:solidFill>
            </a:endParaRPr>
          </a:p>
          <a:p>
            <a:pPr lvl="0"/>
            <a:r>
              <a:rPr lang="el-GR" sz="1500" b="1" dirty="0">
                <a:solidFill>
                  <a:srgbClr val="FFFFFF"/>
                </a:solidFill>
              </a:rPr>
              <a:t>8 σκηνοθέτες</a:t>
            </a:r>
            <a:endParaRPr lang="en-US" sz="1500" dirty="0">
              <a:solidFill>
                <a:srgbClr val="FFFFFF"/>
              </a:solidFill>
            </a:endParaRPr>
          </a:p>
          <a:p>
            <a:pPr lvl="0"/>
            <a:r>
              <a:rPr lang="el-GR" sz="1500" b="1" dirty="0">
                <a:solidFill>
                  <a:srgbClr val="FFFFFF"/>
                </a:solidFill>
              </a:rPr>
              <a:t>46 ηθοποιοί </a:t>
            </a:r>
            <a:endParaRPr lang="en-US" sz="1500" dirty="0">
              <a:solidFill>
                <a:srgbClr val="FFFFFF"/>
              </a:solidFill>
            </a:endParaRPr>
          </a:p>
          <a:p>
            <a:pPr marL="0" indent="0">
              <a:buNone/>
            </a:pPr>
            <a:r>
              <a:rPr lang="en-GB" sz="1500" b="1" dirty="0">
                <a:solidFill>
                  <a:srgbClr val="FFFFFF"/>
                </a:solidFill>
              </a:rPr>
              <a:t>     </a:t>
            </a:r>
            <a:r>
              <a:rPr lang="el-GR" sz="1500" b="1" dirty="0">
                <a:solidFill>
                  <a:srgbClr val="FFFFFF"/>
                </a:solidFill>
              </a:rPr>
              <a:t>(45 Έλληνες, 1 Λιθουανή)</a:t>
            </a:r>
            <a:endParaRPr lang="en-US" sz="1500" dirty="0">
              <a:solidFill>
                <a:srgbClr val="FFFFFF"/>
              </a:solidFill>
            </a:endParaRPr>
          </a:p>
          <a:p>
            <a:pPr marL="0" indent="0">
              <a:buNone/>
            </a:pPr>
            <a:endParaRPr lang="en-US" sz="1800" dirty="0">
              <a:solidFill>
                <a:srgbClr val="FFFFFF"/>
              </a:solidFill>
            </a:endParaRPr>
          </a:p>
          <a:p>
            <a:pPr marL="0" indent="0" algn="ctr">
              <a:buNone/>
            </a:pPr>
            <a:endParaRPr lang="en-GB" sz="1800" b="1" dirty="0">
              <a:solidFill>
                <a:srgbClr val="FFFFFF"/>
              </a:solidFill>
            </a:endParaRPr>
          </a:p>
          <a:p>
            <a:pPr marL="0" indent="0" algn="ctr">
              <a:buNone/>
            </a:pPr>
            <a:r>
              <a:rPr lang="el-GR" sz="1800" b="1" dirty="0">
                <a:solidFill>
                  <a:srgbClr val="FFFFFF"/>
                </a:solidFill>
              </a:rPr>
              <a:t>Νέα διάσταση στα θεατρικά δρώμενα των Βρυξελλών:</a:t>
            </a:r>
            <a:endParaRPr lang="en-US" sz="1800" dirty="0">
              <a:solidFill>
                <a:srgbClr val="FFFFFF"/>
              </a:solidFill>
            </a:endParaRPr>
          </a:p>
          <a:p>
            <a:pPr marL="0" indent="0" algn="ctr">
              <a:buNone/>
            </a:pPr>
            <a:r>
              <a:rPr lang="el-GR" sz="1800" b="1" dirty="0">
                <a:solidFill>
                  <a:srgbClr val="FF0000"/>
                </a:solidFill>
              </a:rPr>
              <a:t>Έκφραση μελών θεατρικών ομάδων και μέσω της συγγραφής έργων</a:t>
            </a:r>
            <a:endParaRPr lang="en-US" sz="1800" dirty="0">
              <a:solidFill>
                <a:srgbClr val="FF0000"/>
              </a:solidFill>
            </a:endParaRPr>
          </a:p>
          <a:p>
            <a:pPr marL="0" indent="0">
              <a:buNone/>
            </a:pPr>
            <a:endParaRPr lang="en-US" sz="1800" dirty="0">
              <a:solidFill>
                <a:srgbClr val="FFFFFF"/>
              </a:solidFill>
            </a:endParaRPr>
          </a:p>
          <a:p>
            <a:pPr marL="514350" indent="-514350">
              <a:buAutoNum type="arabicPeriod"/>
            </a:pPr>
            <a:endParaRPr lang="en-GB" sz="500" b="1" kern="100" dirty="0">
              <a:solidFill>
                <a:srgbClr val="FFFFFF"/>
              </a:solidFill>
              <a:latin typeface="Calibri" panose="020F0502020204030204" pitchFamily="34" charset="0"/>
              <a:ea typeface="Calibri" panose="020F0502020204030204" pitchFamily="34" charset="0"/>
              <a:cs typeface="Calibri" panose="020F0502020204030204" pitchFamily="34" charset="0"/>
            </a:endParaRPr>
          </a:p>
          <a:p>
            <a:pPr marL="0" marR="0" indent="0">
              <a:spcBef>
                <a:spcPts val="0"/>
              </a:spcBef>
              <a:buNone/>
            </a:pPr>
            <a:endParaRPr lang="el-GR" sz="500" b="1" kern="10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A person holding a book and pointing at another person&#10;&#10;AI-generated content may be incorrect.">
            <a:extLst>
              <a:ext uri="{FF2B5EF4-FFF2-40B4-BE49-F238E27FC236}">
                <a16:creationId xmlns:a16="http://schemas.microsoft.com/office/drawing/2014/main" id="{670A8856-B077-E296-C687-A86DEE87853A}"/>
              </a:ext>
            </a:extLst>
          </p:cNvPr>
          <p:cNvPicPr>
            <a:picLocks noChangeAspect="1"/>
          </p:cNvPicPr>
          <p:nvPr/>
        </p:nvPicPr>
        <p:blipFill>
          <a:blip r:embed="rId2"/>
          <a:srcRect l="17584" r="7435" b="-6"/>
          <a:stretch>
            <a:fillRect/>
          </a:stretch>
        </p:blipFill>
        <p:spPr>
          <a:xfrm>
            <a:off x="4968251" y="2419956"/>
            <a:ext cx="2249424" cy="2002611"/>
          </a:xfrm>
          <a:prstGeom prst="rect">
            <a:avLst/>
          </a:prstGeom>
        </p:spPr>
      </p:pic>
      <p:pic>
        <p:nvPicPr>
          <p:cNvPr id="16" name="Picture 15" descr="A group of people standing on a stage&#10;&#10;AI-generated content may be incorrect.">
            <a:extLst>
              <a:ext uri="{FF2B5EF4-FFF2-40B4-BE49-F238E27FC236}">
                <a16:creationId xmlns:a16="http://schemas.microsoft.com/office/drawing/2014/main" id="{B8D3792C-E77D-0420-8A96-1275A0BF1F3C}"/>
              </a:ext>
            </a:extLst>
          </p:cNvPr>
          <p:cNvPicPr>
            <a:picLocks noChangeAspect="1"/>
          </p:cNvPicPr>
          <p:nvPr/>
        </p:nvPicPr>
        <p:blipFill>
          <a:blip r:embed="rId3"/>
          <a:srcRect r="482" b="4"/>
          <a:stretch>
            <a:fillRect/>
          </a:stretch>
        </p:blipFill>
        <p:spPr>
          <a:xfrm>
            <a:off x="7295203" y="325904"/>
            <a:ext cx="4570677" cy="3065565"/>
          </a:xfrm>
          <a:prstGeom prst="rect">
            <a:avLst/>
          </a:prstGeom>
        </p:spPr>
      </p:pic>
      <p:pic>
        <p:nvPicPr>
          <p:cNvPr id="14" name="Picture 13" descr="A person holding a piece of paper and pointing at another person&#10;&#10;AI-generated content may be incorrect.">
            <a:extLst>
              <a:ext uri="{FF2B5EF4-FFF2-40B4-BE49-F238E27FC236}">
                <a16:creationId xmlns:a16="http://schemas.microsoft.com/office/drawing/2014/main" id="{12015D28-DD19-4C1F-6D20-2E9EF76F7BD6}"/>
              </a:ext>
            </a:extLst>
          </p:cNvPr>
          <p:cNvPicPr>
            <a:picLocks noChangeAspect="1"/>
          </p:cNvPicPr>
          <p:nvPr/>
        </p:nvPicPr>
        <p:blipFill>
          <a:blip r:embed="rId4"/>
          <a:srcRect r="25019" b="-2"/>
          <a:stretch>
            <a:fillRect/>
          </a:stretch>
        </p:blipFill>
        <p:spPr>
          <a:xfrm>
            <a:off x="4976656" y="4511800"/>
            <a:ext cx="2249424" cy="2002536"/>
          </a:xfrm>
          <a:prstGeom prst="rect">
            <a:avLst/>
          </a:prstGeom>
        </p:spPr>
      </p:pic>
      <p:pic>
        <p:nvPicPr>
          <p:cNvPr id="4" name="Picture 3"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61596DD5-C47B-57AD-D044-7716E08A008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
        <p:nvSpPr>
          <p:cNvPr id="21" name="Down Arrow 20">
            <a:extLst>
              <a:ext uri="{FF2B5EF4-FFF2-40B4-BE49-F238E27FC236}">
                <a16:creationId xmlns:a16="http://schemas.microsoft.com/office/drawing/2014/main" id="{B95893F8-5544-3412-DFC0-A4B3ECDE23AE}"/>
              </a:ext>
            </a:extLst>
          </p:cNvPr>
          <p:cNvSpPr/>
          <p:nvPr/>
        </p:nvSpPr>
        <p:spPr>
          <a:xfrm>
            <a:off x="2362098" y="4257074"/>
            <a:ext cx="484632" cy="50945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23" name="Picture 22" descr="A group of women standing on a stage&#10;&#10;AI-generated content may be incorrect.">
            <a:extLst>
              <a:ext uri="{FF2B5EF4-FFF2-40B4-BE49-F238E27FC236}">
                <a16:creationId xmlns:a16="http://schemas.microsoft.com/office/drawing/2014/main" id="{C9520D7D-E5A4-68AB-6719-99474BFBB91B}"/>
              </a:ext>
            </a:extLst>
          </p:cNvPr>
          <p:cNvPicPr>
            <a:picLocks noChangeAspect="1"/>
          </p:cNvPicPr>
          <p:nvPr/>
        </p:nvPicPr>
        <p:blipFill>
          <a:blip r:embed="rId6"/>
          <a:srcRect l="12181" r="12934"/>
          <a:stretch/>
        </p:blipFill>
        <p:spPr>
          <a:xfrm>
            <a:off x="4966313" y="321731"/>
            <a:ext cx="2249424" cy="2002536"/>
          </a:xfrm>
          <a:prstGeom prst="rect">
            <a:avLst/>
          </a:prstGeom>
        </p:spPr>
      </p:pic>
      <p:pic>
        <p:nvPicPr>
          <p:cNvPr id="5" name="Picture 4" descr="A person and person sitting at a table&#10;&#10;AI-generated content may be incorrect.">
            <a:extLst>
              <a:ext uri="{FF2B5EF4-FFF2-40B4-BE49-F238E27FC236}">
                <a16:creationId xmlns:a16="http://schemas.microsoft.com/office/drawing/2014/main" id="{F49EA339-4FEE-3715-7B31-FAB15F4DEF8D}"/>
              </a:ext>
            </a:extLst>
          </p:cNvPr>
          <p:cNvPicPr>
            <a:picLocks noChangeAspect="1"/>
          </p:cNvPicPr>
          <p:nvPr/>
        </p:nvPicPr>
        <p:blipFill>
          <a:blip r:embed="rId7"/>
          <a:srcRect t="10682"/>
          <a:stretch/>
        </p:blipFill>
        <p:spPr>
          <a:xfrm>
            <a:off x="7295202" y="3466531"/>
            <a:ext cx="4570677" cy="2721617"/>
          </a:xfrm>
          <a:prstGeom prst="rect">
            <a:avLst/>
          </a:prstGeom>
        </p:spPr>
      </p:pic>
    </p:spTree>
    <p:extLst>
      <p:ext uri="{BB962C8B-B14F-4D97-AF65-F5344CB8AC3E}">
        <p14:creationId xmlns:p14="http://schemas.microsoft.com/office/powerpoint/2010/main" val="322988377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12"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strips(downLeft)">
                                      <p:cBhvr>
                                        <p:cTn id="42" dur="500"/>
                                        <p:tgtEl>
                                          <p:spTgt spid="21"/>
                                        </p:tgtEl>
                                      </p:cBhvr>
                                    </p:animEffect>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3">
                                            <p:txEl>
                                              <p:pRg st="12" end="12"/>
                                            </p:txEl>
                                          </p:spTgt>
                                        </p:tgtEl>
                                        <p:attrNameLst>
                                          <p:attrName>style.visibility</p:attrName>
                                        </p:attrNameLst>
                                      </p:cBhvr>
                                      <p:to>
                                        <p:strVal val="visible"/>
                                      </p:to>
                                    </p:set>
                                    <p:animEffect transition="in" filter="fade">
                                      <p:cBhvr>
                                        <p:cTn id="46" dur="500"/>
                                        <p:tgtEl>
                                          <p:spTgt spid="3">
                                            <p:txEl>
                                              <p:pRg st="12" end="12"/>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animEffect transition="in" filter="fade">
                                      <p:cBhvr>
                                        <p:cTn id="51"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D9C8A-5A23-0728-4051-F8D90ADD5911}"/>
              </a:ext>
            </a:extLst>
          </p:cNvPr>
          <p:cNvSpPr>
            <a:spLocks noGrp="1"/>
          </p:cNvSpPr>
          <p:nvPr>
            <p:ph type="title"/>
          </p:nvPr>
        </p:nvSpPr>
        <p:spPr/>
        <p:txBody>
          <a:bodyPr>
            <a:normAutofit/>
          </a:bodyPr>
          <a:lstStyle/>
          <a:p>
            <a:pPr algn="ctr"/>
            <a:r>
              <a:rPr lang="el-GR" sz="2400" b="1" kern="100" dirty="0">
                <a:effectLst/>
                <a:latin typeface="Calibri" panose="020F0502020204030204" pitchFamily="34" charset="0"/>
                <a:ea typeface="Calibri" panose="020F0502020204030204" pitchFamily="34" charset="0"/>
                <a:cs typeface="Calibri" panose="020F0502020204030204" pitchFamily="34" charset="0"/>
              </a:rPr>
              <a:t>ΘΕΑΤΡΙΚΟ ΑΝΑΛΟΓΙΟ ΜΕ ΣΥΓΓΡΑΦΕΙΣ ΤΩΝ ΒΡΥΞΕΛΛΩΝ</a:t>
            </a:r>
            <a:br>
              <a:rPr lang="en-US" sz="44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br>
            <a:endParaRPr lang="en-US" dirty="0">
              <a:highlight>
                <a:srgbClr val="FFFF00"/>
              </a:highlight>
            </a:endParaRPr>
          </a:p>
        </p:txBody>
      </p:sp>
      <p:sp>
        <p:nvSpPr>
          <p:cNvPr id="3" name="Content Placeholder 2">
            <a:extLst>
              <a:ext uri="{FF2B5EF4-FFF2-40B4-BE49-F238E27FC236}">
                <a16:creationId xmlns:a16="http://schemas.microsoft.com/office/drawing/2014/main" id="{39D70C53-785B-F111-A935-AFF4FF54CF37}"/>
              </a:ext>
            </a:extLst>
          </p:cNvPr>
          <p:cNvSpPr>
            <a:spLocks noGrp="1"/>
          </p:cNvSpPr>
          <p:nvPr>
            <p:ph idx="1"/>
          </p:nvPr>
        </p:nvSpPr>
        <p:spPr>
          <a:xfrm>
            <a:off x="540544" y="1316949"/>
            <a:ext cx="11110911" cy="4991100"/>
          </a:xfrm>
        </p:spPr>
        <p:txBody>
          <a:bodyPr>
            <a:normAutofit fontScale="32500" lnSpcReduction="20000"/>
          </a:bodyPr>
          <a:lstStyle/>
          <a:p>
            <a:pPr marL="450215" marR="0" indent="-450215" algn="ctr">
              <a:lnSpc>
                <a:spcPct val="115000"/>
              </a:lnSpc>
              <a:spcAft>
                <a:spcPts val="800"/>
              </a:spcAft>
              <a:buNone/>
            </a:pPr>
            <a:endParaRPr lang="en-GB" sz="2900" b="1" kern="1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gn="ctr">
              <a:lnSpc>
                <a:spcPct val="115000"/>
              </a:lnSpc>
              <a:buFont typeface="Wingdings" pitchFamily="2" charset="2"/>
              <a:buChar char=""/>
            </a:pPr>
            <a:r>
              <a:rPr lang="el-GR" sz="5000" b="1" kern="100" dirty="0">
                <a:effectLst/>
                <a:latin typeface="Calibri" panose="020F0502020204030204" pitchFamily="34" charset="0"/>
                <a:ea typeface="Calibri" panose="020F0502020204030204" pitchFamily="34" charset="0"/>
                <a:cs typeface="Calibri" panose="020F0502020204030204" pitchFamily="34" charset="0"/>
              </a:rPr>
              <a:t>Εφαλτήριο για μεταφορά κανονικά στη σκηνή </a:t>
            </a:r>
            <a:endParaRPr lang="en-US" sz="5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ctr">
              <a:lnSpc>
                <a:spcPct val="115000"/>
              </a:lnSpc>
              <a:buFont typeface="Wingdings" pitchFamily="2" charset="2"/>
              <a:buChar char=""/>
            </a:pPr>
            <a:r>
              <a:rPr lang="el-GR" sz="5000" b="1" i="1" kern="100" dirty="0">
                <a:effectLst/>
                <a:latin typeface="Calibri" panose="020F0502020204030204" pitchFamily="34" charset="0"/>
                <a:ea typeface="Calibri" panose="020F0502020204030204" pitchFamily="34" charset="0"/>
                <a:cs typeface="Calibri" panose="020F0502020204030204" pitchFamily="34" charset="0"/>
              </a:rPr>
              <a:t>Σαν βγεις να οδηγήσεις στις Βρυξέλλες</a:t>
            </a:r>
            <a:r>
              <a:rPr lang="el-GR" sz="5000" b="1" kern="100" dirty="0">
                <a:effectLst/>
                <a:latin typeface="Calibri" panose="020F0502020204030204" pitchFamily="34" charset="0"/>
                <a:ea typeface="Calibri" panose="020F0502020204030204" pitchFamily="34" charset="0"/>
                <a:cs typeface="Calibri" panose="020F0502020204030204" pitchFamily="34" charset="0"/>
              </a:rPr>
              <a:t>, της Βούλας </a:t>
            </a:r>
            <a:r>
              <a:rPr lang="el-GR" sz="5000" b="1" kern="100" dirty="0" err="1">
                <a:effectLst/>
                <a:latin typeface="Calibri" panose="020F0502020204030204" pitchFamily="34" charset="0"/>
                <a:ea typeface="Calibri" panose="020F0502020204030204" pitchFamily="34" charset="0"/>
                <a:cs typeface="Calibri" panose="020F0502020204030204" pitchFamily="34" charset="0"/>
              </a:rPr>
              <a:t>Καγιάσα</a:t>
            </a:r>
            <a:r>
              <a:rPr lang="el-GR" sz="5000" b="1" kern="100" dirty="0">
                <a:effectLst/>
                <a:latin typeface="Calibri" panose="020F0502020204030204" pitchFamily="34" charset="0"/>
                <a:ea typeface="Calibri" panose="020F0502020204030204" pitchFamily="34" charset="0"/>
                <a:cs typeface="Calibri" panose="020F0502020204030204" pitchFamily="34" charset="0"/>
              </a:rPr>
              <a:t>: </a:t>
            </a:r>
            <a:r>
              <a:rPr lang="el-GR" sz="5000" b="1" kern="100"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Αναλόγιο 2024 </a:t>
            </a:r>
            <a:r>
              <a:rPr lang="el-GR" sz="5000" b="1" kern="100" dirty="0">
                <a:effectLst/>
                <a:latin typeface="Calibri" panose="020F0502020204030204" pitchFamily="34" charset="0"/>
                <a:ea typeface="Calibri" panose="020F0502020204030204" pitchFamily="34" charset="0"/>
                <a:cs typeface="Calibri" panose="020F0502020204030204" pitchFamily="34" charset="0"/>
              </a:rPr>
              <a:t>→ </a:t>
            </a:r>
            <a:r>
              <a:rPr lang="el-GR" sz="5000" b="1" kern="100" dirty="0">
                <a:solidFill>
                  <a:srgbClr val="00B0F0"/>
                </a:solidFill>
                <a:effectLst/>
                <a:latin typeface="Calibri" panose="020F0502020204030204" pitchFamily="34" charset="0"/>
                <a:ea typeface="Calibri" panose="020F0502020204030204" pitchFamily="34" charset="0"/>
                <a:cs typeface="Calibri" panose="020F0502020204030204" pitchFamily="34" charset="0"/>
              </a:rPr>
              <a:t>Παγκόσμια Ημέρα Θεάτρου 2025</a:t>
            </a:r>
            <a:endParaRPr lang="en-US" sz="5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ctr">
              <a:lnSpc>
                <a:spcPct val="115000"/>
              </a:lnSpc>
              <a:spcAft>
                <a:spcPts val="800"/>
              </a:spcAft>
              <a:buFont typeface="Wingdings" pitchFamily="2" charset="2"/>
              <a:buChar char=""/>
            </a:pPr>
            <a:r>
              <a:rPr lang="el-GR" sz="5000" b="1" i="1" kern="100" dirty="0">
                <a:effectLst/>
                <a:latin typeface="Calibri" panose="020F0502020204030204" pitchFamily="34" charset="0"/>
                <a:ea typeface="Calibri" panose="020F0502020204030204" pitchFamily="34" charset="0"/>
                <a:cs typeface="Calibri" panose="020F0502020204030204" pitchFamily="34" charset="0"/>
              </a:rPr>
              <a:t>Οικογένεια</a:t>
            </a:r>
            <a:r>
              <a:rPr lang="el-GR" sz="5000" b="1" kern="100" dirty="0">
                <a:effectLst/>
                <a:latin typeface="Calibri" panose="020F0502020204030204" pitchFamily="34" charset="0"/>
                <a:ea typeface="Calibri" panose="020F0502020204030204" pitchFamily="34" charset="0"/>
                <a:cs typeface="Calibri" panose="020F0502020204030204" pitchFamily="34" charset="0"/>
              </a:rPr>
              <a:t>, του Δημήτρη Ρέππα, </a:t>
            </a:r>
            <a:r>
              <a:rPr lang="el-GR" sz="5000" b="1" kern="100"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Αναλόγιο 2025 </a:t>
            </a:r>
            <a:r>
              <a:rPr lang="el-GR" sz="5000" b="1" kern="100" dirty="0">
                <a:effectLst/>
                <a:latin typeface="Calibri" panose="020F0502020204030204" pitchFamily="34" charset="0"/>
                <a:ea typeface="Calibri" panose="020F0502020204030204" pitchFamily="34" charset="0"/>
                <a:cs typeface="Calibri" panose="020F0502020204030204" pitchFamily="34" charset="0"/>
              </a:rPr>
              <a:t>→ </a:t>
            </a:r>
            <a:r>
              <a:rPr lang="el-GR" sz="5000" b="1" kern="100" dirty="0">
                <a:solidFill>
                  <a:srgbClr val="00B0F0"/>
                </a:solidFill>
                <a:effectLst/>
                <a:latin typeface="Calibri" panose="020F0502020204030204" pitchFamily="34" charset="0"/>
                <a:ea typeface="Calibri" panose="020F0502020204030204" pitchFamily="34" charset="0"/>
                <a:cs typeface="Calibri" panose="020F0502020204030204" pitchFamily="34" charset="0"/>
              </a:rPr>
              <a:t>Παγκόσμια Ημέρα Θεάτρου 2026</a:t>
            </a:r>
            <a:endParaRPr lang="en-US" sz="5000" kern="100" dirty="0">
              <a:effectLst/>
              <a:latin typeface="Calibri" panose="020F0502020204030204" pitchFamily="34" charset="0"/>
              <a:ea typeface="Calibri" panose="020F0502020204030204" pitchFamily="34" charset="0"/>
              <a:cs typeface="Times New Roman" panose="02020603050405020304" pitchFamily="18" charset="0"/>
            </a:endParaRPr>
          </a:p>
          <a:p>
            <a:pPr marL="450215" marR="0" algn="ctr">
              <a:lnSpc>
                <a:spcPct val="115000"/>
              </a:lnSpc>
              <a:spcAft>
                <a:spcPts val="800"/>
              </a:spcAft>
              <a:buNone/>
            </a:pPr>
            <a:r>
              <a:rPr lang="el-GR" sz="5000" b="1" kern="100" dirty="0">
                <a:solidFill>
                  <a:srgbClr val="00B0F0"/>
                </a:solidFill>
                <a:effectLst/>
                <a:latin typeface="Calibri" panose="020F0502020204030204" pitchFamily="34" charset="0"/>
                <a:ea typeface="Calibri" panose="020F0502020204030204" pitchFamily="34" charset="0"/>
                <a:cs typeface="Calibri" panose="020F0502020204030204" pitchFamily="34" charset="0"/>
              </a:rPr>
              <a:t> </a:t>
            </a:r>
            <a:endParaRPr lang="en-US" sz="5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ctr">
              <a:lnSpc>
                <a:spcPct val="115000"/>
              </a:lnSpc>
              <a:buFont typeface="Wingdings" pitchFamily="2" charset="2"/>
              <a:buChar char=""/>
            </a:pPr>
            <a:r>
              <a:rPr lang="el-GR" sz="5500" b="1" u="sng" kern="100">
                <a:effectLst/>
                <a:latin typeface="Calibri" panose="020F0502020204030204" pitchFamily="34" charset="0"/>
                <a:ea typeface="Calibri" panose="020F0502020204030204" pitchFamily="34" charset="0"/>
                <a:cs typeface="Calibri" panose="020F0502020204030204" pitchFamily="34" charset="0"/>
              </a:rPr>
              <a:t>Ορισμένοι συγγραφείς είχαν </a:t>
            </a:r>
            <a:r>
              <a:rPr lang="el-GR" sz="5500" b="1" u="sng" kern="100" dirty="0">
                <a:effectLst/>
                <a:latin typeface="Calibri" panose="020F0502020204030204" pitchFamily="34" charset="0"/>
                <a:ea typeface="Calibri" panose="020F0502020204030204" pitchFamily="34" charset="0"/>
                <a:cs typeface="Calibri" panose="020F0502020204030204" pitchFamily="34" charset="0"/>
              </a:rPr>
              <a:t>ήδη εμπειρία με θεατρική γραφή</a:t>
            </a:r>
            <a:r>
              <a:rPr lang="el-GR" sz="5000" b="1" kern="100" dirty="0">
                <a:effectLst/>
                <a:latin typeface="Calibri" panose="020F0502020204030204" pitchFamily="34" charset="0"/>
                <a:ea typeface="Calibri" panose="020F0502020204030204" pitchFamily="34" charset="0"/>
                <a:cs typeface="Calibri" panose="020F0502020204030204" pitchFamily="34" charset="0"/>
              </a:rPr>
              <a:t>:</a:t>
            </a:r>
            <a:endParaRPr lang="en-US" sz="5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ctr">
              <a:lnSpc>
                <a:spcPct val="115000"/>
              </a:lnSpc>
              <a:buFont typeface="Symbol" pitchFamily="2" charset="2"/>
              <a:buChar char=""/>
            </a:pPr>
            <a:r>
              <a:rPr lang="el-GR" sz="50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Νάνσυ </a:t>
            </a:r>
            <a:r>
              <a:rPr lang="el-GR" sz="5000" b="1" kern="100" dirty="0" err="1">
                <a:solidFill>
                  <a:srgbClr val="C00000"/>
                </a:solidFill>
                <a:effectLst/>
                <a:latin typeface="Calibri" panose="020F0502020204030204" pitchFamily="34" charset="0"/>
                <a:ea typeface="Calibri" panose="020F0502020204030204" pitchFamily="34" charset="0"/>
                <a:cs typeface="Calibri" panose="020F0502020204030204" pitchFamily="34" charset="0"/>
              </a:rPr>
              <a:t>Πασκάλ</a:t>
            </a:r>
            <a:r>
              <a:rPr lang="el-GR" sz="5000" b="1" kern="100" dirty="0">
                <a:effectLst/>
                <a:latin typeface="Calibri" panose="020F0502020204030204" pitchFamily="34" charset="0"/>
                <a:ea typeface="Calibri" panose="020F0502020204030204" pitchFamily="34" charset="0"/>
                <a:cs typeface="Calibri" panose="020F0502020204030204" pitchFamily="34" charset="0"/>
              </a:rPr>
              <a:t>:</a:t>
            </a:r>
            <a:r>
              <a:rPr lang="el-GR" sz="5000" b="1" kern="1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l-GR" sz="5000" b="1" i="1" kern="100" dirty="0">
                <a:effectLst/>
                <a:latin typeface="Calibri" panose="020F0502020204030204" pitchFamily="34" charset="0"/>
                <a:ea typeface="Calibri" panose="020F0502020204030204" pitchFamily="34" charset="0"/>
                <a:cs typeface="Calibri" panose="020F0502020204030204" pitchFamily="34" charset="0"/>
              </a:rPr>
              <a:t>Τραγούδι για δύο,</a:t>
            </a:r>
            <a:r>
              <a:rPr lang="el-GR" sz="5000" b="1" kern="100" dirty="0">
                <a:effectLst/>
                <a:latin typeface="Calibri" panose="020F0502020204030204" pitchFamily="34" charset="0"/>
                <a:ea typeface="Calibri" panose="020F0502020204030204" pitchFamily="34" charset="0"/>
                <a:cs typeface="Calibri" panose="020F0502020204030204" pitchFamily="34" charset="0"/>
              </a:rPr>
              <a:t> ΕΘΕ, 2007</a:t>
            </a:r>
            <a:endParaRPr lang="en-US" sz="5000" kern="1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algn="ctr">
              <a:lnSpc>
                <a:spcPct val="115000"/>
              </a:lnSpc>
              <a:buNone/>
            </a:pPr>
            <a:r>
              <a:rPr lang="el-GR" sz="5000" b="1" kern="100" dirty="0">
                <a:effectLst/>
                <a:latin typeface="Calibri" panose="020F0502020204030204" pitchFamily="34" charset="0"/>
                <a:ea typeface="Calibri" panose="020F0502020204030204" pitchFamily="34" charset="0"/>
                <a:cs typeface="Calibri" panose="020F0502020204030204" pitchFamily="34" charset="0"/>
              </a:rPr>
              <a:t> </a:t>
            </a:r>
            <a:endParaRPr lang="en-US" sz="5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ctr">
              <a:lnSpc>
                <a:spcPct val="115000"/>
              </a:lnSpc>
              <a:buFont typeface="Wingdings" pitchFamily="2" charset="2"/>
              <a:buChar char=""/>
            </a:pPr>
            <a:r>
              <a:rPr lang="el-GR" sz="5500" b="1" u="sng" kern="100" dirty="0">
                <a:effectLst/>
                <a:latin typeface="Calibri" panose="020F0502020204030204" pitchFamily="34" charset="0"/>
                <a:ea typeface="Calibri" panose="020F0502020204030204" pitchFamily="34" charset="0"/>
                <a:cs typeface="Calibri" panose="020F0502020204030204" pitchFamily="34" charset="0"/>
              </a:rPr>
              <a:t>Άλλοι είχαν εμπειρία με γραφή, γενικά</a:t>
            </a:r>
            <a:r>
              <a:rPr lang="el-GR" sz="5000" b="1" kern="100" dirty="0">
                <a:effectLst/>
                <a:latin typeface="Calibri" panose="020F0502020204030204" pitchFamily="34" charset="0"/>
                <a:ea typeface="Calibri" panose="020F0502020204030204" pitchFamily="34" charset="0"/>
                <a:cs typeface="Calibri" panose="020F0502020204030204" pitchFamily="34" charset="0"/>
              </a:rPr>
              <a:t>:</a:t>
            </a:r>
            <a:endParaRPr lang="en-US" sz="5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ctr">
              <a:lnSpc>
                <a:spcPct val="115000"/>
              </a:lnSpc>
              <a:buFont typeface="Symbol" pitchFamily="2" charset="2"/>
              <a:buChar char=""/>
            </a:pPr>
            <a:r>
              <a:rPr lang="el-GR" sz="50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Όλγα Φωτεινού</a:t>
            </a:r>
            <a:r>
              <a:rPr lang="el-GR" sz="5000" b="1" kern="100" dirty="0">
                <a:effectLst/>
                <a:latin typeface="Calibri" panose="020F0502020204030204" pitchFamily="34" charset="0"/>
                <a:ea typeface="Calibri" panose="020F0502020204030204" pitchFamily="34" charset="0"/>
                <a:cs typeface="Calibri" panose="020F0502020204030204" pitchFamily="34" charset="0"/>
              </a:rPr>
              <a:t>:</a:t>
            </a:r>
            <a:r>
              <a:rPr lang="el-GR" sz="5000" b="1" kern="1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l-GR" sz="5000" b="1" kern="100" dirty="0">
                <a:effectLst/>
                <a:latin typeface="Calibri" panose="020F0502020204030204" pitchFamily="34" charset="0"/>
                <a:ea typeface="Calibri" panose="020F0502020204030204" pitchFamily="34" charset="0"/>
                <a:cs typeface="Calibri" panose="020F0502020204030204" pitchFamily="34" charset="0"/>
              </a:rPr>
              <a:t>«Λήμματα για μεγάλους» – </a:t>
            </a:r>
            <a:r>
              <a:rPr lang="el-GR" sz="5000" b="1" kern="100" dirty="0">
                <a:latin typeface="Calibri" panose="020F0502020204030204" pitchFamily="34" charset="0"/>
                <a:ea typeface="Calibri" panose="020F0502020204030204" pitchFamily="34" charset="0"/>
                <a:cs typeface="Calibri" panose="020F0502020204030204" pitchFamily="34" charset="0"/>
              </a:rPr>
              <a:t>Πεζά</a:t>
            </a:r>
            <a:r>
              <a:rPr lang="el-GR" sz="5000" kern="100" dirty="0">
                <a:latin typeface="Calibri" panose="020F0502020204030204" pitchFamily="34" charset="0"/>
                <a:ea typeface="Calibri" panose="020F0502020204030204" pitchFamily="34" charset="0"/>
                <a:cs typeface="Times New Roman" panose="02020603050405020304" pitchFamily="18" charset="0"/>
              </a:rPr>
              <a:t>, </a:t>
            </a:r>
            <a:r>
              <a:rPr lang="el-GR" sz="5000" b="1" kern="100" dirty="0">
                <a:effectLst/>
                <a:latin typeface="Calibri" panose="020F0502020204030204" pitchFamily="34" charset="0"/>
                <a:ea typeface="Calibri" panose="020F0502020204030204" pitchFamily="34" charset="0"/>
                <a:cs typeface="Calibri" panose="020F0502020204030204" pitchFamily="34" charset="0"/>
              </a:rPr>
              <a:t>ΚΑΠΑ ΕΚΔΟΤΙΚΗ </a:t>
            </a:r>
            <a:endParaRPr lang="el-GR" sz="5000" b="1" kern="100" dirty="0">
              <a:latin typeface="Calibri" panose="020F0502020204030204" pitchFamily="34" charset="0"/>
              <a:ea typeface="Calibri" panose="020F0502020204030204" pitchFamily="34" charset="0"/>
              <a:cs typeface="Calibri" panose="020F0502020204030204" pitchFamily="34" charset="0"/>
            </a:endParaRPr>
          </a:p>
          <a:p>
            <a:pPr marL="342900" indent="-342900" algn="ctr">
              <a:lnSpc>
                <a:spcPct val="115000"/>
              </a:lnSpc>
              <a:buFont typeface="Symbol" pitchFamily="2" charset="2"/>
              <a:buChar char=""/>
            </a:pPr>
            <a:r>
              <a:rPr lang="el-GR" sz="50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Σοφία </a:t>
            </a:r>
            <a:r>
              <a:rPr lang="el-GR" sz="5000" b="1" kern="100" dirty="0" err="1">
                <a:solidFill>
                  <a:srgbClr val="C00000"/>
                </a:solidFill>
                <a:effectLst/>
                <a:latin typeface="Calibri" panose="020F0502020204030204" pitchFamily="34" charset="0"/>
                <a:ea typeface="Calibri" panose="020F0502020204030204" pitchFamily="34" charset="0"/>
                <a:cs typeface="Calibri" panose="020F0502020204030204" pitchFamily="34" charset="0"/>
              </a:rPr>
              <a:t>Σταμπολίτη</a:t>
            </a:r>
            <a:r>
              <a:rPr lang="el-GR" sz="5000" b="1" kern="100" dirty="0">
                <a:effectLst/>
                <a:latin typeface="Calibri" panose="020F0502020204030204" pitchFamily="34" charset="0"/>
                <a:ea typeface="Calibri" panose="020F0502020204030204" pitchFamily="34" charset="0"/>
                <a:cs typeface="Calibri" panose="020F0502020204030204" pitchFamily="34" charset="0"/>
              </a:rPr>
              <a:t>:</a:t>
            </a:r>
            <a:r>
              <a:rPr lang="el-GR" sz="5000" b="1" kern="1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l-GR" sz="5000" b="1" kern="100" dirty="0">
                <a:latin typeface="Calibri" panose="020F0502020204030204" pitchFamily="34" charset="0"/>
                <a:ea typeface="Calibri" panose="020F0502020204030204" pitchFamily="34" charset="0"/>
                <a:cs typeface="Calibri" panose="020F0502020204030204" pitchFamily="34" charset="0"/>
              </a:rPr>
              <a:t>«</a:t>
            </a:r>
            <a:r>
              <a:rPr lang="el-GR" sz="5000" b="1" kern="100" dirty="0">
                <a:effectLst/>
                <a:latin typeface="Calibri" panose="020F0502020204030204" pitchFamily="34" charset="0"/>
                <a:ea typeface="Calibri" panose="020F0502020204030204" pitchFamily="34" charset="0"/>
                <a:cs typeface="Calibri" panose="020F0502020204030204" pitchFamily="34" charset="0"/>
              </a:rPr>
              <a:t>Αθήνα-Βρυξέλλες</a:t>
            </a:r>
            <a:r>
              <a:rPr lang="el-GR" sz="5000" b="1" kern="100" dirty="0">
                <a:latin typeface="Calibri" panose="020F0502020204030204" pitchFamily="34" charset="0"/>
                <a:ea typeface="Calibri" panose="020F0502020204030204" pitchFamily="34" charset="0"/>
                <a:cs typeface="Calibri" panose="020F0502020204030204" pitchFamily="34" charset="0"/>
              </a:rPr>
              <a:t>» – </a:t>
            </a:r>
            <a:r>
              <a:rPr lang="el-GR" sz="5000" b="1" kern="100" dirty="0">
                <a:effectLst/>
                <a:latin typeface="Calibri" panose="020F0502020204030204" pitchFamily="34" charset="0"/>
                <a:ea typeface="Calibri" panose="020F0502020204030204" pitchFamily="34" charset="0"/>
                <a:cs typeface="Calibri" panose="020F0502020204030204" pitchFamily="34" charset="0"/>
              </a:rPr>
              <a:t>Ποιήματα , ΑΩ ΕΚΔΟΣΕΙΣ</a:t>
            </a:r>
            <a:endParaRPr lang="el-GR" sz="50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gn="ctr">
              <a:lnSpc>
                <a:spcPct val="115000"/>
              </a:lnSpc>
              <a:buFont typeface="Symbol" pitchFamily="2" charset="2"/>
              <a:buChar char=""/>
            </a:pPr>
            <a:r>
              <a:rPr lang="el-GR" sz="5000" b="1"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Δημήτρης </a:t>
            </a:r>
            <a:r>
              <a:rPr lang="el-GR" sz="5000" b="1" kern="100" dirty="0" err="1">
                <a:solidFill>
                  <a:srgbClr val="C00000"/>
                </a:solidFill>
                <a:effectLst/>
                <a:latin typeface="Calibri" panose="020F0502020204030204" pitchFamily="34" charset="0"/>
                <a:ea typeface="Calibri" panose="020F0502020204030204" pitchFamily="34" charset="0"/>
                <a:cs typeface="Calibri" panose="020F0502020204030204" pitchFamily="34" charset="0"/>
              </a:rPr>
              <a:t>Ρέπας</a:t>
            </a:r>
            <a:r>
              <a:rPr lang="el-GR" sz="5000" b="1" kern="100" dirty="0">
                <a:effectLst/>
                <a:latin typeface="Calibri" panose="020F0502020204030204" pitchFamily="34" charset="0"/>
                <a:ea typeface="Calibri" panose="020F0502020204030204" pitchFamily="34" charset="0"/>
                <a:cs typeface="Calibri" panose="020F0502020204030204" pitchFamily="34" charset="0"/>
              </a:rPr>
              <a:t>:</a:t>
            </a:r>
            <a:r>
              <a:rPr lang="el-GR" sz="5000" b="1" kern="1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l-GR" sz="5000" b="1" kern="100" dirty="0">
                <a:effectLst/>
                <a:latin typeface="Calibri" panose="020F0502020204030204" pitchFamily="34" charset="0"/>
                <a:ea typeface="Calibri" panose="020F0502020204030204" pitchFamily="34" charset="0"/>
                <a:cs typeface="Calibri" panose="020F0502020204030204" pitchFamily="34" charset="0"/>
              </a:rPr>
              <a:t>Περιοδικά από τα φοιτητικά του χρόνια στο Πολυτεχνείο</a:t>
            </a:r>
            <a:endParaRPr lang="en-US" sz="5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ctr">
              <a:lnSpc>
                <a:spcPct val="115000"/>
              </a:lnSpc>
              <a:spcAft>
                <a:spcPts val="800"/>
              </a:spcAft>
              <a:buFont typeface="Wingdings" pitchFamily="2" charset="2"/>
              <a:buChar char=""/>
            </a:pPr>
            <a:r>
              <a:rPr lang="el-GR" sz="5000" b="1" kern="100" dirty="0">
                <a:effectLst/>
                <a:latin typeface="Calibri" panose="020F0502020204030204" pitchFamily="34" charset="0"/>
                <a:ea typeface="Calibri" panose="020F0502020204030204" pitchFamily="34" charset="0"/>
                <a:cs typeface="Calibri" panose="020F0502020204030204" pitchFamily="34" charset="0"/>
              </a:rPr>
              <a:t>Κοινό : Συμμετείχε σε νέα δημιουργική δραστηριότητα φίλων και γνωστών από την καθημερινή ζωή των Βρυξελλών</a:t>
            </a:r>
            <a:endParaRPr lang="en-US" sz="50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7052B5A4-58C0-2AB7-02FD-F85F20BC341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44611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500"/>
                                        <p:tgtEl>
                                          <p:spTgt spid="3">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animEffect transition="in" filter="fade">
                                      <p:cBhvr>
                                        <p:cTn id="47" dur="500"/>
                                        <p:tgtEl>
                                          <p:spTgt spid="3">
                                            <p:txEl>
                                              <p:pRg st="11" end="1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2" end="12"/>
                                            </p:txEl>
                                          </p:spTgt>
                                        </p:tgtEl>
                                        <p:attrNameLst>
                                          <p:attrName>style.visibility</p:attrName>
                                        </p:attrNameLst>
                                      </p:cBhvr>
                                      <p:to>
                                        <p:strVal val="visible"/>
                                      </p:to>
                                    </p:set>
                                    <p:animEffect transition="in" filter="fade">
                                      <p:cBhvr>
                                        <p:cTn id="5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028B8-A403-C470-8824-4CC2ECEF56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876C8A-590C-2CCD-0137-FCAFC275AF3C}"/>
              </a:ext>
            </a:extLst>
          </p:cNvPr>
          <p:cNvSpPr>
            <a:spLocks noGrp="1"/>
          </p:cNvSpPr>
          <p:nvPr>
            <p:ph type="title"/>
          </p:nvPr>
        </p:nvSpPr>
        <p:spPr/>
        <p:txBody>
          <a:bodyPr>
            <a:normAutofit/>
          </a:bodyPr>
          <a:lstStyle/>
          <a:p>
            <a:pPr algn="ctr"/>
            <a:r>
              <a:rPr lang="el-GR" sz="2400" b="1" kern="100" dirty="0">
                <a:effectLst/>
                <a:latin typeface="Calibri" panose="020F0502020204030204" pitchFamily="34" charset="0"/>
                <a:ea typeface="Calibri" panose="020F0502020204030204" pitchFamily="34" charset="0"/>
                <a:cs typeface="Calibri" panose="020F0502020204030204" pitchFamily="34" charset="0"/>
              </a:rPr>
              <a:t>ΘΕΑΤΡΙΚΟ ΑΝΑΛΟΓΙΟ ΜΕ ΣΥΓΓΡΑΦΕΙΣ ΤΩΝ ΒΡΥΞΕΛΛΩΝ</a:t>
            </a:r>
            <a:br>
              <a:rPr lang="en-US" sz="4400" kern="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br>
            <a:endParaRPr lang="en-US" dirty="0">
              <a:highlight>
                <a:srgbClr val="FFFF00"/>
              </a:highlight>
            </a:endParaRPr>
          </a:p>
        </p:txBody>
      </p:sp>
      <p:sp>
        <p:nvSpPr>
          <p:cNvPr id="3" name="Content Placeholder 2">
            <a:extLst>
              <a:ext uri="{FF2B5EF4-FFF2-40B4-BE49-F238E27FC236}">
                <a16:creationId xmlns:a16="http://schemas.microsoft.com/office/drawing/2014/main" id="{C0D2A47B-CC86-9FCE-C094-3224124BD7EC}"/>
              </a:ext>
            </a:extLst>
          </p:cNvPr>
          <p:cNvSpPr>
            <a:spLocks noGrp="1"/>
          </p:cNvSpPr>
          <p:nvPr>
            <p:ph idx="1"/>
          </p:nvPr>
        </p:nvSpPr>
        <p:spPr>
          <a:xfrm>
            <a:off x="540544" y="1501775"/>
            <a:ext cx="11110911" cy="4991100"/>
          </a:xfrm>
        </p:spPr>
        <p:txBody>
          <a:bodyPr>
            <a:normAutofit/>
          </a:bodyPr>
          <a:lstStyle/>
          <a:p>
            <a:pPr algn="ctr"/>
            <a:r>
              <a:rPr lang="el-GR" b="1" dirty="0"/>
              <a:t>Αναλόγιο 2023, 2024, 2025→10 ΕΡΓΑ</a:t>
            </a:r>
            <a:endParaRPr lang="en-US" dirty="0"/>
          </a:p>
          <a:p>
            <a:pPr marL="0" indent="0" algn="ctr">
              <a:buNone/>
            </a:pPr>
            <a:endParaRPr lang="en-US" dirty="0"/>
          </a:p>
          <a:p>
            <a:pPr algn="ctr"/>
            <a:r>
              <a:rPr lang="el-GR" b="1" dirty="0"/>
              <a:t>Σκέψεις για δημοσίευση;</a:t>
            </a:r>
            <a:endParaRPr lang="en-US" dirty="0"/>
          </a:p>
          <a:p>
            <a:pPr marL="0" indent="0" algn="ctr">
              <a:buNone/>
            </a:pPr>
            <a:endParaRPr lang="en-US" dirty="0"/>
          </a:p>
          <a:p>
            <a:pPr algn="ctr"/>
            <a:r>
              <a:rPr lang="el-GR" b="1" dirty="0"/>
              <a:t>Βρυξέλλες: Εστία συγγραφείς Ελληνικού θεάτρου;</a:t>
            </a:r>
            <a:endParaRPr lang="en-US" dirty="0"/>
          </a:p>
          <a:p>
            <a:pPr algn="ctr"/>
            <a:r>
              <a:rPr lang="el-GR" b="1" dirty="0"/>
              <a:t>Ήδη δημοσιευμένα με σειρά δημοσίευσης:</a:t>
            </a:r>
            <a:endParaRPr lang="en-US" dirty="0"/>
          </a:p>
          <a:p>
            <a:pPr algn="ctr"/>
            <a:endParaRPr lang="en-US" dirty="0"/>
          </a:p>
        </p:txBody>
      </p:sp>
      <p:pic>
        <p:nvPicPr>
          <p:cNvPr id="4" name="Picture 3"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1D90F72C-09B6-2FD0-766A-D37B455DC93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2335398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nalogio_Video_Recap3">
            <a:hlinkClick r:id="" action="ppaction://media"/>
            <a:extLst>
              <a:ext uri="{FF2B5EF4-FFF2-40B4-BE49-F238E27FC236}">
                <a16:creationId xmlns:a16="http://schemas.microsoft.com/office/drawing/2014/main" id="{271E1127-7996-A8A5-4458-5FDCF91C6B9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175" y="4763"/>
            <a:ext cx="12192000" cy="6858000"/>
          </a:xfrm>
          <a:prstGeom prst="rect">
            <a:avLst/>
          </a:prstGeom>
        </p:spPr>
      </p:pic>
    </p:spTree>
    <p:extLst>
      <p:ext uri="{BB962C8B-B14F-4D97-AF65-F5344CB8AC3E}">
        <p14:creationId xmlns:p14="http://schemas.microsoft.com/office/powerpoint/2010/main" val="1875241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57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C4A6A6-FA1F-527D-01D2-3C5AFFC57A30}"/>
              </a:ext>
            </a:extLst>
          </p:cNvPr>
          <p:cNvSpPr>
            <a:spLocks noGrp="1"/>
          </p:cNvSpPr>
          <p:nvPr>
            <p:ph type="title"/>
          </p:nvPr>
        </p:nvSpPr>
        <p:spPr>
          <a:xfrm>
            <a:off x="1028700" y="1967266"/>
            <a:ext cx="2628900" cy="2547257"/>
          </a:xfrm>
          <a:noFill/>
        </p:spPr>
        <p:txBody>
          <a:bodyPr vert="horz" lIns="91440" tIns="45720" rIns="91440" bIns="45720" rtlCol="0" anchor="ctr">
            <a:normAutofit fontScale="90000"/>
          </a:bodyPr>
          <a:lstStyle/>
          <a:p>
            <a:pPr marL="0" marR="0" algn="ctr">
              <a:spcAft>
                <a:spcPts val="800"/>
              </a:spcAft>
            </a:pPr>
            <a:r>
              <a:rPr lang="en-US" sz="2500" b="1" kern="1200" dirty="0">
                <a:solidFill>
                  <a:srgbClr val="FFFFFF"/>
                </a:solidFill>
                <a:effectLst/>
                <a:latin typeface="+mj-lt"/>
                <a:ea typeface="+mj-ea"/>
                <a:cs typeface="+mj-cs"/>
              </a:rPr>
              <a:t> </a:t>
            </a:r>
            <a:br>
              <a:rPr lang="en-US" sz="2500" kern="1200" dirty="0">
                <a:solidFill>
                  <a:srgbClr val="FFFFFF"/>
                </a:solidFill>
                <a:effectLst/>
                <a:latin typeface="+mj-lt"/>
                <a:ea typeface="+mj-ea"/>
                <a:cs typeface="+mj-cs"/>
              </a:rPr>
            </a:br>
            <a:r>
              <a:rPr lang="en-US" sz="2500" b="1" u="sng" kern="1200" dirty="0">
                <a:solidFill>
                  <a:srgbClr val="FFFFFF"/>
                </a:solidFill>
                <a:effectLst/>
                <a:latin typeface="+mj-lt"/>
                <a:ea typeface="+mj-ea"/>
                <a:cs typeface="+mj-cs"/>
              </a:rPr>
              <a:t>ΚΑΠΑ ΕΚΔΟΤΙΚΗ</a:t>
            </a:r>
            <a:br>
              <a:rPr lang="el-GR" sz="2500" b="1" u="sng" dirty="0">
                <a:solidFill>
                  <a:srgbClr val="FFFFFF"/>
                </a:solidFill>
              </a:rPr>
            </a:br>
            <a:br>
              <a:rPr lang="el-GR" sz="2500" b="1" u="sng" dirty="0">
                <a:solidFill>
                  <a:srgbClr val="FFFFFF"/>
                </a:solidFill>
              </a:rPr>
            </a:br>
            <a:r>
              <a:rPr lang="en-US" sz="2500" b="1" i="1" kern="1200" dirty="0" err="1">
                <a:solidFill>
                  <a:srgbClr val="FFFFFF"/>
                </a:solidFill>
                <a:effectLst/>
                <a:latin typeface="+mj-lt"/>
                <a:ea typeface="+mj-ea"/>
                <a:cs typeface="+mj-cs"/>
              </a:rPr>
              <a:t>Χρυσο</a:t>
            </a:r>
            <a:r>
              <a:rPr lang="en-US" sz="2500" b="1" i="1" kern="1200" dirty="0">
                <a:solidFill>
                  <a:srgbClr val="FFFFFF"/>
                </a:solidFill>
                <a:effectLst/>
                <a:latin typeface="+mj-lt"/>
                <a:ea typeface="+mj-ea"/>
                <a:cs typeface="+mj-cs"/>
              </a:rPr>
              <a:t>β</a:t>
            </a:r>
            <a:r>
              <a:rPr lang="en-US" sz="2500" b="1" i="1" kern="1200" dirty="0" err="1">
                <a:solidFill>
                  <a:srgbClr val="FFFFFF"/>
                </a:solidFill>
                <a:effectLst/>
                <a:latin typeface="+mj-lt"/>
                <a:ea typeface="+mj-ea"/>
                <a:cs typeface="+mj-cs"/>
              </a:rPr>
              <a:t>εργ</a:t>
            </a:r>
            <a:r>
              <a:rPr lang="en-US" sz="2500" b="1" i="1" kern="1200" dirty="0">
                <a:solidFill>
                  <a:srgbClr val="FFFFFF"/>
                </a:solidFill>
                <a:effectLst/>
                <a:latin typeface="+mj-lt"/>
                <a:ea typeface="+mj-ea"/>
                <a:cs typeface="+mj-cs"/>
              </a:rPr>
              <a:t>α</a:t>
            </a:r>
            <a:r>
              <a:rPr lang="en-US" sz="2500" b="1" i="1" kern="1200" dirty="0" err="1">
                <a:solidFill>
                  <a:srgbClr val="FFFFFF"/>
                </a:solidFill>
                <a:effectLst/>
                <a:latin typeface="+mj-lt"/>
                <a:ea typeface="+mj-ea"/>
                <a:cs typeface="+mj-cs"/>
              </a:rPr>
              <a:t>ρής</a:t>
            </a:r>
            <a:r>
              <a:rPr lang="en-US" sz="2500" b="1" i="1" kern="1200" dirty="0">
                <a:solidFill>
                  <a:srgbClr val="FFFFFF"/>
                </a:solidFill>
                <a:effectLst/>
                <a:latin typeface="+mj-lt"/>
                <a:ea typeface="+mj-ea"/>
                <a:cs typeface="+mj-cs"/>
              </a:rPr>
              <a:t> </a:t>
            </a:r>
            <a:r>
              <a:rPr lang="en-US" sz="2500" b="1" i="1" kern="1200" dirty="0" err="1">
                <a:solidFill>
                  <a:srgbClr val="FFFFFF"/>
                </a:solidFill>
                <a:effectLst/>
                <a:latin typeface="+mj-lt"/>
                <a:ea typeface="+mj-ea"/>
                <a:cs typeface="+mj-cs"/>
              </a:rPr>
              <a:t>κ</a:t>
            </a:r>
            <a:r>
              <a:rPr lang="en-US" sz="2500" b="1" i="1" kern="1200" dirty="0">
                <a:solidFill>
                  <a:srgbClr val="FFFFFF"/>
                </a:solidFill>
                <a:effectLst/>
                <a:latin typeface="+mj-lt"/>
                <a:ea typeface="+mj-ea"/>
                <a:cs typeface="+mj-cs"/>
              </a:rPr>
              <a:t>α</a:t>
            </a:r>
            <a:r>
              <a:rPr lang="en-US" sz="2500" b="1" i="1" kern="1200" dirty="0" err="1">
                <a:solidFill>
                  <a:srgbClr val="FFFFFF"/>
                </a:solidFill>
                <a:effectLst/>
                <a:latin typeface="+mj-lt"/>
                <a:ea typeface="+mj-ea"/>
                <a:cs typeface="+mj-cs"/>
              </a:rPr>
              <a:t>ι</a:t>
            </a:r>
            <a:r>
              <a:rPr lang="en-US" sz="2500" b="1" i="1" kern="1200" dirty="0">
                <a:solidFill>
                  <a:srgbClr val="FFFFFF"/>
                </a:solidFill>
                <a:effectLst/>
                <a:latin typeface="+mj-lt"/>
                <a:ea typeface="+mj-ea"/>
                <a:cs typeface="+mj-cs"/>
              </a:rPr>
              <a:t> </a:t>
            </a:r>
            <a:r>
              <a:rPr lang="en-US" sz="2500" b="1" i="1" kern="1200" dirty="0" err="1">
                <a:solidFill>
                  <a:srgbClr val="FFFFFF"/>
                </a:solidFill>
                <a:effectLst/>
                <a:latin typeface="+mj-lt"/>
                <a:ea typeface="+mj-ea"/>
                <a:cs typeface="+mj-cs"/>
              </a:rPr>
              <a:t>Ηλιοτάτη</a:t>
            </a:r>
            <a:br>
              <a:rPr lang="el-GR" sz="2500" b="1" kern="1200" dirty="0">
                <a:solidFill>
                  <a:srgbClr val="FFFFFF"/>
                </a:solidFill>
                <a:effectLst/>
                <a:latin typeface="+mj-lt"/>
                <a:ea typeface="+mj-ea"/>
                <a:cs typeface="+mj-cs"/>
              </a:rPr>
            </a:br>
            <a:br>
              <a:rPr lang="el-GR" sz="2500" b="1" kern="1200" dirty="0">
                <a:solidFill>
                  <a:srgbClr val="FFFFFF"/>
                </a:solidFill>
                <a:effectLst/>
                <a:latin typeface="+mj-lt"/>
                <a:ea typeface="+mj-ea"/>
                <a:cs typeface="+mj-cs"/>
              </a:rPr>
            </a:br>
            <a:r>
              <a:rPr lang="en-US" sz="2000" b="1" kern="1200" dirty="0" err="1">
                <a:solidFill>
                  <a:srgbClr val="FFFFFF"/>
                </a:solidFill>
                <a:effectLst/>
                <a:latin typeface="+mj-lt"/>
                <a:ea typeface="+mj-ea"/>
                <a:cs typeface="+mj-cs"/>
              </a:rPr>
              <a:t>του</a:t>
            </a:r>
            <a:r>
              <a:rPr lang="en-US" sz="2000" b="1" kern="1200" dirty="0">
                <a:solidFill>
                  <a:srgbClr val="FFFFFF"/>
                </a:solidFill>
                <a:effectLst/>
                <a:latin typeface="+mj-lt"/>
                <a:ea typeface="+mj-ea"/>
                <a:cs typeface="+mj-cs"/>
              </a:rPr>
              <a:t> </a:t>
            </a:r>
            <a:r>
              <a:rPr lang="en-US" sz="2000" b="1" kern="1200" dirty="0" err="1">
                <a:solidFill>
                  <a:srgbClr val="FFFFFF"/>
                </a:solidFill>
                <a:effectLst/>
                <a:latin typeface="+mj-lt"/>
                <a:ea typeface="+mj-ea"/>
                <a:cs typeface="+mj-cs"/>
              </a:rPr>
              <a:t>Τάσου</a:t>
            </a:r>
            <a:r>
              <a:rPr lang="en-US" sz="2000" b="1" kern="1200" dirty="0">
                <a:solidFill>
                  <a:srgbClr val="FFFFFF"/>
                </a:solidFill>
                <a:effectLst/>
                <a:latin typeface="+mj-lt"/>
                <a:ea typeface="+mj-ea"/>
                <a:cs typeface="+mj-cs"/>
              </a:rPr>
              <a:t> </a:t>
            </a:r>
            <a:r>
              <a:rPr lang="en-US" sz="2000" b="1" kern="1200" dirty="0" err="1">
                <a:solidFill>
                  <a:srgbClr val="FFFFFF"/>
                </a:solidFill>
                <a:effectLst/>
                <a:latin typeface="+mj-lt"/>
                <a:ea typeface="+mj-ea"/>
                <a:cs typeface="+mj-cs"/>
              </a:rPr>
              <a:t>Νυχά</a:t>
            </a:r>
            <a:r>
              <a:rPr lang="en-US" sz="2000" b="1" kern="1200" dirty="0">
                <a:solidFill>
                  <a:srgbClr val="FFFFFF"/>
                </a:solidFill>
                <a:effectLst/>
                <a:latin typeface="+mj-lt"/>
                <a:ea typeface="+mj-ea"/>
                <a:cs typeface="+mj-cs"/>
              </a:rPr>
              <a:t>, 2021</a:t>
            </a:r>
            <a:br>
              <a:rPr lang="en-US" sz="2500" kern="1200" dirty="0">
                <a:solidFill>
                  <a:srgbClr val="FFFFFF"/>
                </a:solidFill>
                <a:effectLst/>
                <a:latin typeface="+mj-lt"/>
                <a:ea typeface="+mj-ea"/>
                <a:cs typeface="+mj-cs"/>
              </a:rPr>
            </a:br>
            <a:endParaRPr lang="en-US" sz="2500" kern="1200" dirty="0">
              <a:solidFill>
                <a:srgbClr val="FFFFFF"/>
              </a:solidFill>
              <a:latin typeface="+mj-lt"/>
              <a:ea typeface="+mj-ea"/>
              <a:cs typeface="+mj-cs"/>
            </a:endParaRPr>
          </a:p>
        </p:txBody>
      </p:sp>
      <p:pic>
        <p:nvPicPr>
          <p:cNvPr id="4" name="Picture 3">
            <a:extLst>
              <a:ext uri="{FF2B5EF4-FFF2-40B4-BE49-F238E27FC236}">
                <a16:creationId xmlns:a16="http://schemas.microsoft.com/office/drawing/2014/main" id="{66C451A2-C778-544C-5940-B156DD0356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912326" y="643467"/>
            <a:ext cx="4437904" cy="5478892"/>
          </a:xfrm>
          <a:prstGeom prst="rect">
            <a:avLst/>
          </a:prstGeom>
          <a:noFill/>
        </p:spPr>
      </p:pic>
      <p:pic>
        <p:nvPicPr>
          <p:cNvPr id="5" name="Picture 4"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595E341F-B554-A630-8B0C-643201F9DD4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1220761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03F6943-2E56-F43E-70B7-5A2F718FBAE6}"/>
            </a:ext>
          </a:extLst>
        </p:cNvPr>
        <p:cNvGrpSpPr/>
        <p:nvPr/>
      </p:nvGrpSpPr>
      <p:grpSpPr>
        <a:xfrm>
          <a:off x="0" y="0"/>
          <a:ext cx="0" cy="0"/>
          <a:chOff x="0" y="0"/>
          <a:chExt cx="0" cy="0"/>
        </a:xfrm>
      </p:grpSpPr>
      <p:sp>
        <p:nvSpPr>
          <p:cNvPr id="16"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BA46F6-E3FD-9DF5-B81E-469AEBB2CD5D}"/>
              </a:ext>
            </a:extLst>
          </p:cNvPr>
          <p:cNvSpPr>
            <a:spLocks noGrp="1"/>
          </p:cNvSpPr>
          <p:nvPr>
            <p:ph type="title"/>
          </p:nvPr>
        </p:nvSpPr>
        <p:spPr>
          <a:xfrm>
            <a:off x="1028700" y="2232027"/>
            <a:ext cx="2628900" cy="2547257"/>
          </a:xfrm>
          <a:noFill/>
        </p:spPr>
        <p:txBody>
          <a:bodyPr vert="horz" lIns="91440" tIns="45720" rIns="91440" bIns="45720" rtlCol="0" anchor="ctr">
            <a:normAutofit fontScale="90000"/>
          </a:bodyPr>
          <a:lstStyle/>
          <a:p>
            <a:pPr algn="ctr">
              <a:spcAft>
                <a:spcPts val="800"/>
              </a:spcAft>
            </a:pPr>
            <a:r>
              <a:rPr lang="el-GR" sz="2700" b="1" u="sng" dirty="0">
                <a:solidFill>
                  <a:srgbClr val="FFFFFF"/>
                </a:solidFill>
              </a:rPr>
              <a:t>ΚΑΠΑ ΕΚΔΟΤΙΚΗ</a:t>
            </a:r>
            <a:br>
              <a:rPr lang="el-GR" sz="2800" b="1" i="1" dirty="0">
                <a:solidFill>
                  <a:srgbClr val="FFFFFF"/>
                </a:solidFill>
              </a:rPr>
            </a:br>
            <a:br>
              <a:rPr lang="el-GR" sz="2800" b="1" i="1" dirty="0">
                <a:solidFill>
                  <a:srgbClr val="FFFFFF"/>
                </a:solidFill>
              </a:rPr>
            </a:br>
            <a:r>
              <a:rPr lang="en-US" sz="2800" b="1" i="1" kern="1200" dirty="0" err="1">
                <a:solidFill>
                  <a:srgbClr val="FFFFFF"/>
                </a:solidFill>
                <a:effectLst/>
                <a:latin typeface="+mj-lt"/>
                <a:ea typeface="+mj-ea"/>
                <a:cs typeface="+mj-cs"/>
              </a:rPr>
              <a:t>Η</a:t>
            </a:r>
            <a:r>
              <a:rPr lang="en-US" sz="2800" b="1" i="1" kern="1200" dirty="0">
                <a:solidFill>
                  <a:srgbClr val="FFFFFF"/>
                </a:solidFill>
                <a:effectLst/>
                <a:latin typeface="+mj-lt"/>
                <a:ea typeface="+mj-ea"/>
                <a:cs typeface="+mj-cs"/>
              </a:rPr>
              <a:t> απ</a:t>
            </a:r>
            <a:r>
              <a:rPr lang="en-US" sz="2800" b="1" i="1" kern="1200" dirty="0" err="1">
                <a:solidFill>
                  <a:srgbClr val="FFFFFF"/>
                </a:solidFill>
                <a:effectLst/>
                <a:latin typeface="+mj-lt"/>
                <a:ea typeface="+mj-ea"/>
                <a:cs typeface="+mj-cs"/>
              </a:rPr>
              <a:t>ό</a:t>
            </a:r>
            <a:r>
              <a:rPr lang="en-US" sz="2800" b="1" i="1" kern="1200" dirty="0">
                <a:solidFill>
                  <a:srgbClr val="FFFFFF"/>
                </a:solidFill>
                <a:effectLst/>
                <a:latin typeface="+mj-lt"/>
                <a:ea typeface="+mj-ea"/>
                <a:cs typeface="+mj-cs"/>
              </a:rPr>
              <a:t>π</a:t>
            </a:r>
            <a:r>
              <a:rPr lang="en-US" sz="2800" b="1" i="1" kern="1200" dirty="0" err="1">
                <a:solidFill>
                  <a:srgbClr val="FFFFFF"/>
                </a:solidFill>
                <a:effectLst/>
                <a:latin typeface="+mj-lt"/>
                <a:ea typeface="+mj-ea"/>
                <a:cs typeface="+mj-cs"/>
              </a:rPr>
              <a:t>ειρ</a:t>
            </a:r>
            <a:r>
              <a:rPr lang="en-US" sz="2800" b="1" i="1" kern="1200" dirty="0">
                <a:solidFill>
                  <a:srgbClr val="FFFFFF"/>
                </a:solidFill>
                <a:effectLst/>
                <a:latin typeface="+mj-lt"/>
                <a:ea typeface="+mj-ea"/>
                <a:cs typeface="+mj-cs"/>
              </a:rPr>
              <a:t>α</a:t>
            </a:r>
            <a:r>
              <a:rPr lang="en-US" sz="2800" b="1" kern="1200" dirty="0">
                <a:solidFill>
                  <a:srgbClr val="FFFFFF"/>
                </a:solidFill>
                <a:effectLst/>
                <a:latin typeface="+mj-lt"/>
                <a:ea typeface="+mj-ea"/>
                <a:cs typeface="+mj-cs"/>
              </a:rPr>
              <a:t> </a:t>
            </a:r>
            <a:br>
              <a:rPr lang="el-GR" sz="2800" b="1" kern="1200" dirty="0">
                <a:solidFill>
                  <a:srgbClr val="FFFFFF"/>
                </a:solidFill>
                <a:effectLst/>
                <a:latin typeface="+mj-lt"/>
                <a:ea typeface="+mj-ea"/>
                <a:cs typeface="+mj-cs"/>
              </a:rPr>
            </a:br>
            <a:br>
              <a:rPr lang="el-GR" sz="2800" b="1" kern="1200" dirty="0">
                <a:solidFill>
                  <a:srgbClr val="FFFFFF"/>
                </a:solidFill>
                <a:effectLst/>
                <a:latin typeface="+mj-lt"/>
                <a:ea typeface="+mj-ea"/>
                <a:cs typeface="+mj-cs"/>
              </a:rPr>
            </a:br>
            <a:r>
              <a:rPr lang="en-US" sz="2000" b="1" kern="1200" dirty="0" err="1">
                <a:solidFill>
                  <a:srgbClr val="FFFFFF"/>
                </a:solidFill>
                <a:effectLst/>
                <a:latin typeface="+mj-lt"/>
                <a:ea typeface="+mj-ea"/>
                <a:cs typeface="+mj-cs"/>
              </a:rPr>
              <a:t>του</a:t>
            </a:r>
            <a:r>
              <a:rPr lang="en-US" sz="2000" b="1" kern="1200" dirty="0">
                <a:solidFill>
                  <a:srgbClr val="FFFFFF"/>
                </a:solidFill>
                <a:effectLst/>
                <a:latin typeface="+mj-lt"/>
                <a:ea typeface="+mj-ea"/>
                <a:cs typeface="+mj-cs"/>
              </a:rPr>
              <a:t> </a:t>
            </a:r>
            <a:r>
              <a:rPr lang="en-US" sz="2000" b="1" kern="1200" dirty="0" err="1">
                <a:solidFill>
                  <a:srgbClr val="FFFFFF"/>
                </a:solidFill>
                <a:effectLst/>
                <a:latin typeface="+mj-lt"/>
                <a:ea typeface="+mj-ea"/>
                <a:cs typeface="+mj-cs"/>
              </a:rPr>
              <a:t>Δημήτρη</a:t>
            </a:r>
            <a:r>
              <a:rPr lang="en-US" sz="2000" b="1" kern="1200" dirty="0">
                <a:solidFill>
                  <a:srgbClr val="FFFFFF"/>
                </a:solidFill>
                <a:effectLst/>
                <a:latin typeface="+mj-lt"/>
                <a:ea typeface="+mj-ea"/>
                <a:cs typeface="+mj-cs"/>
              </a:rPr>
              <a:t> </a:t>
            </a:r>
            <a:r>
              <a:rPr lang="en-US" sz="2000" b="1" kern="1200" dirty="0" err="1">
                <a:solidFill>
                  <a:srgbClr val="FFFFFF"/>
                </a:solidFill>
                <a:effectLst/>
                <a:latin typeface="+mj-lt"/>
                <a:ea typeface="+mj-ea"/>
                <a:cs typeface="+mj-cs"/>
              </a:rPr>
              <a:t>Στ</a:t>
            </a:r>
            <a:r>
              <a:rPr lang="en-US" sz="2000" b="1" kern="1200" dirty="0">
                <a:solidFill>
                  <a:srgbClr val="FFFFFF"/>
                </a:solidFill>
                <a:effectLst/>
                <a:latin typeface="+mj-lt"/>
                <a:ea typeface="+mj-ea"/>
                <a:cs typeface="+mj-cs"/>
              </a:rPr>
              <a:t>α</a:t>
            </a:r>
            <a:r>
              <a:rPr lang="en-US" sz="2000" b="1" kern="1200" dirty="0" err="1">
                <a:solidFill>
                  <a:srgbClr val="FFFFFF"/>
                </a:solidFill>
                <a:effectLst/>
                <a:latin typeface="+mj-lt"/>
                <a:ea typeface="+mj-ea"/>
                <a:cs typeface="+mj-cs"/>
              </a:rPr>
              <a:t>σινό</a:t>
            </a:r>
            <a:r>
              <a:rPr lang="en-US" sz="2000" b="1" kern="1200" dirty="0">
                <a:solidFill>
                  <a:srgbClr val="FFFFFF"/>
                </a:solidFill>
                <a:effectLst/>
                <a:latin typeface="+mj-lt"/>
                <a:ea typeface="+mj-ea"/>
                <a:cs typeface="+mj-cs"/>
              </a:rPr>
              <a:t>π</a:t>
            </a:r>
            <a:r>
              <a:rPr lang="en-US" sz="2000" b="1" kern="1200" dirty="0" err="1">
                <a:solidFill>
                  <a:srgbClr val="FFFFFF"/>
                </a:solidFill>
                <a:effectLst/>
                <a:latin typeface="+mj-lt"/>
                <a:ea typeface="+mj-ea"/>
                <a:cs typeface="+mj-cs"/>
              </a:rPr>
              <a:t>ουλου</a:t>
            </a:r>
            <a:r>
              <a:rPr lang="en-US" sz="2000" b="1" kern="1200" dirty="0">
                <a:solidFill>
                  <a:srgbClr val="FFFFFF"/>
                </a:solidFill>
                <a:effectLst/>
                <a:latin typeface="+mj-lt"/>
                <a:ea typeface="+mj-ea"/>
                <a:cs typeface="+mj-cs"/>
              </a:rPr>
              <a:t>, 2021</a:t>
            </a:r>
            <a:br>
              <a:rPr lang="en-US" sz="2800" kern="1200" dirty="0">
                <a:solidFill>
                  <a:srgbClr val="FFFFFF"/>
                </a:solidFill>
                <a:effectLst/>
                <a:latin typeface="+mj-lt"/>
                <a:ea typeface="+mj-ea"/>
                <a:cs typeface="+mj-cs"/>
              </a:rPr>
            </a:br>
            <a:br>
              <a:rPr lang="en-US" sz="2800" kern="1200" dirty="0">
                <a:solidFill>
                  <a:srgbClr val="FFFFFF"/>
                </a:solidFill>
                <a:effectLst/>
                <a:latin typeface="+mj-lt"/>
                <a:ea typeface="+mj-ea"/>
                <a:cs typeface="+mj-cs"/>
              </a:rPr>
            </a:br>
            <a:endParaRPr lang="en-US" sz="2800" kern="1200" dirty="0">
              <a:solidFill>
                <a:srgbClr val="FFFFFF"/>
              </a:solidFill>
              <a:latin typeface="+mj-lt"/>
              <a:ea typeface="+mj-ea"/>
              <a:cs typeface="+mj-cs"/>
            </a:endParaRPr>
          </a:p>
        </p:txBody>
      </p:sp>
      <p:pic>
        <p:nvPicPr>
          <p:cNvPr id="3" name="Picture 2">
            <a:extLst>
              <a:ext uri="{FF2B5EF4-FFF2-40B4-BE49-F238E27FC236}">
                <a16:creationId xmlns:a16="http://schemas.microsoft.com/office/drawing/2014/main" id="{C3F6B41F-DD98-022A-A4E6-BD7D55522E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919288" y="643467"/>
            <a:ext cx="4430942" cy="5487236"/>
          </a:xfrm>
          <a:prstGeom prst="rect">
            <a:avLst/>
          </a:prstGeom>
          <a:noFill/>
        </p:spPr>
      </p:pic>
      <p:pic>
        <p:nvPicPr>
          <p:cNvPr id="5" name="Picture 4"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2FA9F49D-484E-4C56-307E-23A301065C4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1834499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052078-19E1-820D-B588-E732A38A15EA}"/>
            </a:ext>
          </a:extLst>
        </p:cNvPr>
        <p:cNvGrpSpPr/>
        <p:nvPr/>
      </p:nvGrpSpPr>
      <p:grpSpPr>
        <a:xfrm>
          <a:off x="0" y="0"/>
          <a:ext cx="0" cy="0"/>
          <a:chOff x="0" y="0"/>
          <a:chExt cx="0" cy="0"/>
        </a:xfrm>
      </p:grpSpPr>
      <p:sp>
        <p:nvSpPr>
          <p:cNvPr id="2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A563D6-7509-269E-B40A-D9747AEA70A3}"/>
              </a:ext>
            </a:extLst>
          </p:cNvPr>
          <p:cNvSpPr>
            <a:spLocks noGrp="1"/>
          </p:cNvSpPr>
          <p:nvPr>
            <p:ph type="title"/>
          </p:nvPr>
        </p:nvSpPr>
        <p:spPr>
          <a:xfrm>
            <a:off x="717422" y="1967266"/>
            <a:ext cx="3290374" cy="2547257"/>
          </a:xfrm>
          <a:noFill/>
        </p:spPr>
        <p:txBody>
          <a:bodyPr vert="horz" lIns="91440" tIns="45720" rIns="91440" bIns="45720" rtlCol="0" anchor="ctr">
            <a:normAutofit/>
          </a:bodyPr>
          <a:lstStyle/>
          <a:p>
            <a:pPr algn="ctr">
              <a:spcAft>
                <a:spcPts val="800"/>
              </a:spcAft>
            </a:pPr>
            <a:r>
              <a:rPr lang="en-US" sz="2300" b="1" u="sng" kern="1200" dirty="0">
                <a:solidFill>
                  <a:srgbClr val="FFFFFF"/>
                </a:solidFill>
                <a:latin typeface="+mj-lt"/>
                <a:ea typeface="+mj-ea"/>
                <a:cs typeface="+mj-cs"/>
              </a:rPr>
              <a:t>ΚΑΠΑ ΕΚΔΟΤΙΚΗ</a:t>
            </a:r>
            <a:br>
              <a:rPr lang="en-US" sz="2300" b="1" i="1" kern="1200" dirty="0">
                <a:solidFill>
                  <a:srgbClr val="FFFFFF"/>
                </a:solidFill>
                <a:latin typeface="+mj-lt"/>
                <a:ea typeface="+mj-ea"/>
                <a:cs typeface="+mj-cs"/>
              </a:rPr>
            </a:br>
            <a:br>
              <a:rPr lang="en-US" sz="2300" b="1" i="1" kern="1200" dirty="0">
                <a:solidFill>
                  <a:srgbClr val="FFFFFF"/>
                </a:solidFill>
                <a:latin typeface="+mj-lt"/>
                <a:ea typeface="+mj-ea"/>
                <a:cs typeface="+mj-cs"/>
              </a:rPr>
            </a:br>
            <a:r>
              <a:rPr lang="en-US" sz="2400" b="1" i="1" kern="1200" dirty="0" err="1">
                <a:solidFill>
                  <a:srgbClr val="FFFFFF"/>
                </a:solidFill>
                <a:effectLst/>
                <a:latin typeface="+mj-lt"/>
                <a:ea typeface="+mj-ea"/>
                <a:cs typeface="+mj-cs"/>
              </a:rPr>
              <a:t>Η</a:t>
            </a:r>
            <a:r>
              <a:rPr lang="en-US" sz="2400" b="1" i="1" kern="1200" dirty="0">
                <a:solidFill>
                  <a:srgbClr val="FFFFFF"/>
                </a:solidFill>
                <a:effectLst/>
                <a:latin typeface="+mj-lt"/>
                <a:ea typeface="+mj-ea"/>
                <a:cs typeface="+mj-cs"/>
              </a:rPr>
              <a:t> </a:t>
            </a:r>
            <a:r>
              <a:rPr lang="en-US" sz="2400" b="1" i="1" kern="1200" dirty="0" err="1">
                <a:solidFill>
                  <a:srgbClr val="FFFFFF"/>
                </a:solidFill>
                <a:effectLst/>
                <a:latin typeface="+mj-lt"/>
                <a:ea typeface="+mj-ea"/>
                <a:cs typeface="+mj-cs"/>
              </a:rPr>
              <a:t>Φεγγ</a:t>
            </a:r>
            <a:r>
              <a:rPr lang="en-US" sz="2400" b="1" i="1" kern="1200" dirty="0">
                <a:solidFill>
                  <a:srgbClr val="FFFFFF"/>
                </a:solidFill>
                <a:effectLst/>
                <a:latin typeface="+mj-lt"/>
                <a:ea typeface="+mj-ea"/>
                <a:cs typeface="+mj-cs"/>
              </a:rPr>
              <a:t>α</a:t>
            </a:r>
            <a:r>
              <a:rPr lang="en-US" sz="2400" b="1" i="1" kern="1200" dirty="0" err="1">
                <a:solidFill>
                  <a:srgbClr val="FFFFFF"/>
                </a:solidFill>
                <a:effectLst/>
                <a:latin typeface="+mj-lt"/>
                <a:ea typeface="+mj-ea"/>
                <a:cs typeface="+mj-cs"/>
              </a:rPr>
              <a:t>ρολούλουδη</a:t>
            </a:r>
            <a:br>
              <a:rPr lang="el-GR" sz="2300" b="1" kern="1200" dirty="0">
                <a:solidFill>
                  <a:srgbClr val="FFFFFF"/>
                </a:solidFill>
                <a:effectLst/>
                <a:latin typeface="+mj-lt"/>
                <a:ea typeface="+mj-ea"/>
                <a:cs typeface="+mj-cs"/>
              </a:rPr>
            </a:br>
            <a:br>
              <a:rPr lang="el-GR" sz="2300" b="1" kern="1200" dirty="0">
                <a:solidFill>
                  <a:srgbClr val="FFFFFF"/>
                </a:solidFill>
                <a:effectLst/>
                <a:latin typeface="+mj-lt"/>
                <a:ea typeface="+mj-ea"/>
                <a:cs typeface="+mj-cs"/>
              </a:rPr>
            </a:br>
            <a:r>
              <a:rPr lang="en-US" sz="2000" b="1" kern="1200" dirty="0">
                <a:solidFill>
                  <a:srgbClr val="FFFFFF"/>
                </a:solidFill>
                <a:effectLst/>
                <a:latin typeface="+mj-lt"/>
                <a:ea typeface="+mj-ea"/>
                <a:cs typeface="+mj-cs"/>
              </a:rPr>
              <a:t> </a:t>
            </a:r>
            <a:r>
              <a:rPr lang="en-US" sz="2000" b="1" kern="1200" dirty="0" err="1">
                <a:solidFill>
                  <a:srgbClr val="FFFFFF"/>
                </a:solidFill>
                <a:effectLst/>
                <a:latin typeface="+mj-lt"/>
                <a:ea typeface="+mj-ea"/>
                <a:cs typeface="+mj-cs"/>
              </a:rPr>
              <a:t>του</a:t>
            </a:r>
            <a:r>
              <a:rPr lang="en-US" sz="2000" b="1" kern="1200" dirty="0">
                <a:solidFill>
                  <a:srgbClr val="FFFFFF"/>
                </a:solidFill>
                <a:effectLst/>
                <a:latin typeface="+mj-lt"/>
                <a:ea typeface="+mj-ea"/>
                <a:cs typeface="+mj-cs"/>
              </a:rPr>
              <a:t> </a:t>
            </a:r>
            <a:r>
              <a:rPr lang="en-US" sz="2000" b="1" kern="1200" dirty="0" err="1">
                <a:solidFill>
                  <a:srgbClr val="FFFFFF"/>
                </a:solidFill>
                <a:effectLst/>
                <a:latin typeface="+mj-lt"/>
                <a:ea typeface="+mj-ea"/>
                <a:cs typeface="+mj-cs"/>
              </a:rPr>
              <a:t>Τάσου</a:t>
            </a:r>
            <a:r>
              <a:rPr lang="en-US" sz="2000" b="1" kern="1200" dirty="0">
                <a:solidFill>
                  <a:srgbClr val="FFFFFF"/>
                </a:solidFill>
                <a:effectLst/>
                <a:latin typeface="+mj-lt"/>
                <a:ea typeface="+mj-ea"/>
                <a:cs typeface="+mj-cs"/>
              </a:rPr>
              <a:t> </a:t>
            </a:r>
            <a:r>
              <a:rPr lang="en-US" sz="2000" b="1" kern="1200" dirty="0" err="1">
                <a:solidFill>
                  <a:srgbClr val="FFFFFF"/>
                </a:solidFill>
                <a:effectLst/>
                <a:latin typeface="+mj-lt"/>
                <a:ea typeface="+mj-ea"/>
                <a:cs typeface="+mj-cs"/>
              </a:rPr>
              <a:t>Νυχά</a:t>
            </a:r>
            <a:r>
              <a:rPr lang="el-GR" sz="2000" b="1" dirty="0">
                <a:solidFill>
                  <a:srgbClr val="FFFFFF"/>
                </a:solidFill>
              </a:rPr>
              <a:t>, </a:t>
            </a:r>
            <a:r>
              <a:rPr lang="en-US" sz="2000" b="1" kern="1200" dirty="0">
                <a:solidFill>
                  <a:srgbClr val="FFFFFF"/>
                </a:solidFill>
                <a:effectLst/>
                <a:latin typeface="+mj-lt"/>
                <a:ea typeface="+mj-ea"/>
                <a:cs typeface="+mj-cs"/>
              </a:rPr>
              <a:t>2022</a:t>
            </a:r>
            <a:br>
              <a:rPr lang="en-US" sz="2300" kern="1200" dirty="0">
                <a:solidFill>
                  <a:srgbClr val="FFFFFF"/>
                </a:solidFill>
                <a:effectLst/>
                <a:latin typeface="+mj-lt"/>
                <a:ea typeface="+mj-ea"/>
                <a:cs typeface="+mj-cs"/>
              </a:rPr>
            </a:br>
            <a:endParaRPr lang="en-US" sz="2300" kern="1200" dirty="0">
              <a:solidFill>
                <a:srgbClr val="FFFFFF"/>
              </a:solidFill>
              <a:latin typeface="+mj-lt"/>
              <a:ea typeface="+mj-ea"/>
              <a:cs typeface="+mj-cs"/>
            </a:endParaRPr>
          </a:p>
        </p:txBody>
      </p:sp>
      <p:pic>
        <p:nvPicPr>
          <p:cNvPr id="4" name="Picture 3">
            <a:extLst>
              <a:ext uri="{FF2B5EF4-FFF2-40B4-BE49-F238E27FC236}">
                <a16:creationId xmlns:a16="http://schemas.microsoft.com/office/drawing/2014/main" id="{311E02F5-ECCB-CDD1-EE09-535C2D28E9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5919288" y="643467"/>
            <a:ext cx="4430942" cy="5487236"/>
          </a:xfrm>
          <a:prstGeom prst="rect">
            <a:avLst/>
          </a:prstGeom>
          <a:noFill/>
        </p:spPr>
      </p:pic>
      <p:pic>
        <p:nvPicPr>
          <p:cNvPr id="5" name="Picture 4"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A7CC2377-1EFA-C16B-81DE-2CCC520253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3082270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1914D22-86BA-D261-2CFE-2A4DC9B9F855}"/>
            </a:ext>
          </a:extLst>
        </p:cNvPr>
        <p:cNvGrpSpPr/>
        <p:nvPr/>
      </p:nvGrpSpPr>
      <p:grpSpPr>
        <a:xfrm>
          <a:off x="0" y="0"/>
          <a:ext cx="0" cy="0"/>
          <a:chOff x="0" y="0"/>
          <a:chExt cx="0" cy="0"/>
        </a:xfrm>
      </p:grpSpPr>
      <p:sp>
        <p:nvSpPr>
          <p:cNvPr id="26"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E708F7-09BE-3790-1EA5-BC41180D1A78}"/>
              </a:ext>
            </a:extLst>
          </p:cNvPr>
          <p:cNvSpPr>
            <a:spLocks noGrp="1"/>
          </p:cNvSpPr>
          <p:nvPr>
            <p:ph type="title"/>
          </p:nvPr>
        </p:nvSpPr>
        <p:spPr>
          <a:xfrm>
            <a:off x="717422" y="2154206"/>
            <a:ext cx="3193096" cy="2547257"/>
          </a:xfrm>
          <a:noFill/>
        </p:spPr>
        <p:txBody>
          <a:bodyPr vert="horz" lIns="91440" tIns="45720" rIns="91440" bIns="45720" rtlCol="0" anchor="ctr">
            <a:normAutofit fontScale="90000"/>
          </a:bodyPr>
          <a:lstStyle/>
          <a:p>
            <a:pPr algn="ctr">
              <a:spcAft>
                <a:spcPts val="800"/>
              </a:spcAft>
            </a:pPr>
            <a:r>
              <a:rPr lang="en-US" sz="2700" b="1" u="sng" kern="1200" dirty="0">
                <a:solidFill>
                  <a:srgbClr val="FFFFFF"/>
                </a:solidFill>
                <a:latin typeface="+mj-lt"/>
                <a:ea typeface="+mj-ea"/>
                <a:cs typeface="+mj-cs"/>
              </a:rPr>
              <a:t>ΚΑΠΑ ΕΚΔΟΤΙΚΗ</a:t>
            </a:r>
            <a:br>
              <a:rPr lang="en-US" sz="2000" b="1" i="1" kern="1200" dirty="0">
                <a:solidFill>
                  <a:srgbClr val="FFFFFF"/>
                </a:solidFill>
                <a:latin typeface="+mj-lt"/>
                <a:ea typeface="+mj-ea"/>
                <a:cs typeface="+mj-cs"/>
              </a:rPr>
            </a:br>
            <a:br>
              <a:rPr lang="en-US" sz="2000" b="1" i="1" kern="1200" dirty="0">
                <a:solidFill>
                  <a:srgbClr val="FFFFFF"/>
                </a:solidFill>
                <a:latin typeface="+mj-lt"/>
                <a:ea typeface="+mj-ea"/>
                <a:cs typeface="+mj-cs"/>
              </a:rPr>
            </a:br>
            <a:r>
              <a:rPr lang="en-US" sz="2700" b="1" i="1" kern="1200" dirty="0" err="1">
                <a:solidFill>
                  <a:srgbClr val="FFFFFF"/>
                </a:solidFill>
                <a:effectLst/>
                <a:latin typeface="+mj-lt"/>
                <a:ea typeface="+mj-ea"/>
                <a:cs typeface="+mj-cs"/>
              </a:rPr>
              <a:t>Γελάδες</a:t>
            </a:r>
            <a:r>
              <a:rPr lang="en-US" sz="2700" b="1" i="1" kern="1200" dirty="0">
                <a:solidFill>
                  <a:srgbClr val="FFFFFF"/>
                </a:solidFill>
                <a:effectLst/>
                <a:latin typeface="+mj-lt"/>
                <a:ea typeface="+mj-ea"/>
                <a:cs typeface="+mj-cs"/>
              </a:rPr>
              <a:t>. </a:t>
            </a:r>
            <a:br>
              <a:rPr lang="el-GR" sz="2700" b="1" i="1" kern="1200" dirty="0">
                <a:solidFill>
                  <a:srgbClr val="FFFFFF"/>
                </a:solidFill>
                <a:effectLst/>
                <a:latin typeface="+mj-lt"/>
                <a:ea typeface="+mj-ea"/>
                <a:cs typeface="+mj-cs"/>
              </a:rPr>
            </a:br>
            <a:r>
              <a:rPr lang="en-US" sz="2700" b="1" i="1" kern="1200" dirty="0">
                <a:solidFill>
                  <a:srgbClr val="FFFFFF"/>
                </a:solidFill>
                <a:effectLst/>
                <a:latin typeface="+mj-lt"/>
                <a:ea typeface="+mj-ea"/>
                <a:cs typeface="+mj-cs"/>
              </a:rPr>
              <a:t>A sit-down dramedy</a:t>
            </a:r>
            <a:br>
              <a:rPr lang="el-GR" sz="2000" b="1" kern="1200" dirty="0">
                <a:solidFill>
                  <a:srgbClr val="FFFFFF"/>
                </a:solidFill>
                <a:effectLst/>
                <a:latin typeface="+mj-lt"/>
                <a:ea typeface="+mj-ea"/>
                <a:cs typeface="+mj-cs"/>
              </a:rPr>
            </a:br>
            <a:br>
              <a:rPr lang="el-GR" sz="2000" b="1" kern="1200" dirty="0">
                <a:solidFill>
                  <a:srgbClr val="FFFFFF"/>
                </a:solidFill>
                <a:effectLst/>
                <a:latin typeface="+mj-lt"/>
                <a:ea typeface="+mj-ea"/>
                <a:cs typeface="+mj-cs"/>
              </a:rPr>
            </a:br>
            <a:r>
              <a:rPr lang="en-US" sz="2000" b="1" kern="1200" dirty="0">
                <a:solidFill>
                  <a:srgbClr val="FFFFFF"/>
                </a:solidFill>
                <a:effectLst/>
                <a:latin typeface="+mj-lt"/>
                <a:ea typeface="+mj-ea"/>
                <a:cs typeface="+mj-cs"/>
              </a:rPr>
              <a:t> </a:t>
            </a:r>
            <a:r>
              <a:rPr lang="en-US" sz="2000" b="1" kern="1200" dirty="0" err="1">
                <a:solidFill>
                  <a:srgbClr val="FFFFFF"/>
                </a:solidFill>
                <a:effectLst/>
                <a:latin typeface="+mj-lt"/>
                <a:ea typeface="+mj-ea"/>
                <a:cs typeface="+mj-cs"/>
              </a:rPr>
              <a:t>του</a:t>
            </a:r>
            <a:r>
              <a:rPr lang="en-US" sz="2000" b="1" kern="1200" dirty="0">
                <a:solidFill>
                  <a:srgbClr val="FFFFFF"/>
                </a:solidFill>
                <a:effectLst/>
                <a:latin typeface="+mj-lt"/>
                <a:ea typeface="+mj-ea"/>
                <a:cs typeface="+mj-cs"/>
              </a:rPr>
              <a:t> </a:t>
            </a:r>
            <a:r>
              <a:rPr lang="en-US" sz="2000" b="1" kern="1200" dirty="0" err="1">
                <a:solidFill>
                  <a:srgbClr val="FFFFFF"/>
                </a:solidFill>
                <a:effectLst/>
                <a:latin typeface="+mj-lt"/>
                <a:ea typeface="+mj-ea"/>
                <a:cs typeface="+mj-cs"/>
              </a:rPr>
              <a:t>Μ</a:t>
            </a:r>
            <a:r>
              <a:rPr lang="en-US" sz="2000" b="1" kern="1200" dirty="0">
                <a:solidFill>
                  <a:srgbClr val="FFFFFF"/>
                </a:solidFill>
                <a:effectLst/>
                <a:latin typeface="+mj-lt"/>
                <a:ea typeface="+mj-ea"/>
                <a:cs typeface="+mj-cs"/>
              </a:rPr>
              <a:t>α</a:t>
            </a:r>
            <a:r>
              <a:rPr lang="en-US" sz="2000" b="1" kern="1200" dirty="0" err="1">
                <a:solidFill>
                  <a:srgbClr val="FFFFFF"/>
                </a:solidFill>
                <a:effectLst/>
                <a:latin typeface="+mj-lt"/>
                <a:ea typeface="+mj-ea"/>
                <a:cs typeface="+mj-cs"/>
              </a:rPr>
              <a:t>νώλη</a:t>
            </a:r>
            <a:r>
              <a:rPr lang="en-US" sz="2000" b="1" kern="1200" dirty="0">
                <a:solidFill>
                  <a:srgbClr val="FFFFFF"/>
                </a:solidFill>
                <a:effectLst/>
                <a:latin typeface="+mj-lt"/>
                <a:ea typeface="+mj-ea"/>
                <a:cs typeface="+mj-cs"/>
              </a:rPr>
              <a:t> </a:t>
            </a:r>
            <a:br>
              <a:rPr lang="el-GR" sz="2000" b="1" kern="1200" dirty="0">
                <a:solidFill>
                  <a:srgbClr val="FFFFFF"/>
                </a:solidFill>
                <a:effectLst/>
                <a:latin typeface="+mj-lt"/>
                <a:ea typeface="+mj-ea"/>
                <a:cs typeface="+mj-cs"/>
              </a:rPr>
            </a:br>
            <a:r>
              <a:rPr lang="en-US" sz="2000" b="1" kern="1200" dirty="0" err="1">
                <a:solidFill>
                  <a:srgbClr val="FFFFFF"/>
                </a:solidFill>
                <a:effectLst/>
                <a:latin typeface="+mj-lt"/>
                <a:ea typeface="+mj-ea"/>
                <a:cs typeface="+mj-cs"/>
              </a:rPr>
              <a:t>Βλ</a:t>
            </a:r>
            <a:r>
              <a:rPr lang="en-US" sz="2000" b="1" kern="1200" dirty="0">
                <a:solidFill>
                  <a:srgbClr val="FFFFFF"/>
                </a:solidFill>
                <a:effectLst/>
                <a:latin typeface="+mj-lt"/>
                <a:ea typeface="+mj-ea"/>
                <a:cs typeface="+mj-cs"/>
              </a:rPr>
              <a:t>α</a:t>
            </a:r>
            <a:r>
              <a:rPr lang="en-US" sz="2000" b="1" kern="1200" dirty="0" err="1">
                <a:solidFill>
                  <a:srgbClr val="FFFFFF"/>
                </a:solidFill>
                <a:effectLst/>
                <a:latin typeface="+mj-lt"/>
                <a:ea typeface="+mj-ea"/>
                <a:cs typeface="+mj-cs"/>
              </a:rPr>
              <a:t>χογιάννη</a:t>
            </a:r>
            <a:r>
              <a:rPr lang="en-US" sz="2000" b="1" kern="1200" dirty="0">
                <a:solidFill>
                  <a:srgbClr val="FFFFFF"/>
                </a:solidFill>
                <a:effectLst/>
                <a:latin typeface="+mj-lt"/>
                <a:ea typeface="+mj-ea"/>
                <a:cs typeface="+mj-cs"/>
              </a:rPr>
              <a:t>, 2023</a:t>
            </a:r>
            <a:br>
              <a:rPr lang="en-US" sz="2000" kern="1200" dirty="0">
                <a:solidFill>
                  <a:srgbClr val="FFFFFF"/>
                </a:solidFill>
                <a:effectLst/>
                <a:latin typeface="+mj-lt"/>
                <a:ea typeface="+mj-ea"/>
                <a:cs typeface="+mj-cs"/>
              </a:rPr>
            </a:br>
            <a:br>
              <a:rPr lang="en-US" sz="2000" kern="1200" dirty="0">
                <a:solidFill>
                  <a:srgbClr val="FFFFFF"/>
                </a:solidFill>
                <a:effectLst/>
                <a:latin typeface="+mj-lt"/>
                <a:ea typeface="+mj-ea"/>
                <a:cs typeface="+mj-cs"/>
              </a:rPr>
            </a:br>
            <a:endParaRPr lang="en-US" sz="2000" kern="1200" dirty="0">
              <a:solidFill>
                <a:srgbClr val="FFFFFF"/>
              </a:solidFill>
              <a:latin typeface="+mj-lt"/>
              <a:ea typeface="+mj-ea"/>
              <a:cs typeface="+mj-cs"/>
            </a:endParaRPr>
          </a:p>
        </p:txBody>
      </p:sp>
      <p:pic>
        <p:nvPicPr>
          <p:cNvPr id="3" name="Picture 2">
            <a:extLst>
              <a:ext uri="{FF2B5EF4-FFF2-40B4-BE49-F238E27FC236}">
                <a16:creationId xmlns:a16="http://schemas.microsoft.com/office/drawing/2014/main" id="{85B87CC2-56A1-D7C8-DC0D-E2B46596C7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5919288" y="643467"/>
            <a:ext cx="4430942" cy="5487236"/>
          </a:xfrm>
          <a:prstGeom prst="rect">
            <a:avLst/>
          </a:prstGeom>
          <a:noFill/>
        </p:spPr>
      </p:pic>
      <p:pic>
        <p:nvPicPr>
          <p:cNvPr id="5" name="Picture 4"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1556F9DE-3975-9B75-662A-8D1B3C45F3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364337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3E49CC4-3E38-85EC-D882-EBD1A21D11BD}"/>
            </a:ext>
          </a:extLst>
        </p:cNvPr>
        <p:cNvGrpSpPr/>
        <p:nvPr/>
      </p:nvGrpSpPr>
      <p:grpSpPr>
        <a:xfrm>
          <a:off x="0" y="0"/>
          <a:ext cx="0" cy="0"/>
          <a:chOff x="0" y="0"/>
          <a:chExt cx="0" cy="0"/>
        </a:xfrm>
      </p:grpSpPr>
      <p:sp>
        <p:nvSpPr>
          <p:cNvPr id="3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A5108A-C166-DB8F-231E-D8E8CC1B9CBA}"/>
              </a:ext>
            </a:extLst>
          </p:cNvPr>
          <p:cNvSpPr>
            <a:spLocks noGrp="1"/>
          </p:cNvSpPr>
          <p:nvPr>
            <p:ph type="title"/>
          </p:nvPr>
        </p:nvSpPr>
        <p:spPr>
          <a:xfrm>
            <a:off x="717423" y="1967266"/>
            <a:ext cx="3241734" cy="2547257"/>
          </a:xfrm>
          <a:noFill/>
        </p:spPr>
        <p:txBody>
          <a:bodyPr vert="horz" lIns="91440" tIns="45720" rIns="91440" bIns="45720" rtlCol="0" anchor="ctr">
            <a:normAutofit/>
          </a:bodyPr>
          <a:lstStyle/>
          <a:p>
            <a:pPr algn="ctr">
              <a:spcAft>
                <a:spcPts val="800"/>
              </a:spcAft>
            </a:pPr>
            <a:r>
              <a:rPr lang="en-US" sz="2400" b="1" u="sng" kern="1200" dirty="0">
                <a:solidFill>
                  <a:srgbClr val="FFFFFF"/>
                </a:solidFill>
                <a:latin typeface="+mj-lt"/>
                <a:ea typeface="+mj-ea"/>
                <a:cs typeface="+mj-cs"/>
              </a:rPr>
              <a:t>ΚΑΠΑ ΕΚΔΟΤΙΚΗ</a:t>
            </a:r>
            <a:br>
              <a:rPr lang="en-US" sz="1700" b="1" i="1" kern="1200" dirty="0">
                <a:solidFill>
                  <a:srgbClr val="FFFFFF"/>
                </a:solidFill>
                <a:latin typeface="+mj-lt"/>
                <a:ea typeface="+mj-ea"/>
                <a:cs typeface="+mj-cs"/>
              </a:rPr>
            </a:br>
            <a:br>
              <a:rPr lang="en-US" sz="1700" b="1" i="1" kern="1200" dirty="0">
                <a:solidFill>
                  <a:srgbClr val="FFFFFF"/>
                </a:solidFill>
                <a:latin typeface="+mj-lt"/>
                <a:ea typeface="+mj-ea"/>
                <a:cs typeface="+mj-cs"/>
              </a:rPr>
            </a:br>
            <a:r>
              <a:rPr lang="en-US" sz="2400" b="1" i="1" kern="1200" dirty="0" err="1">
                <a:solidFill>
                  <a:srgbClr val="FFFFFF"/>
                </a:solidFill>
                <a:effectLst/>
                <a:latin typeface="+mj-lt"/>
                <a:ea typeface="+mj-ea"/>
                <a:cs typeface="+mj-cs"/>
              </a:rPr>
              <a:t>Τ</a:t>
            </a:r>
            <a:r>
              <a:rPr lang="en-US" sz="2400" b="1" i="1" kern="1200" dirty="0">
                <a:solidFill>
                  <a:srgbClr val="FFFFFF"/>
                </a:solidFill>
                <a:effectLst/>
                <a:latin typeface="+mj-lt"/>
                <a:ea typeface="+mj-ea"/>
                <a:cs typeface="+mj-cs"/>
              </a:rPr>
              <a:t>α </a:t>
            </a:r>
            <a:r>
              <a:rPr lang="en-US" sz="2400" b="1" i="1" kern="1200" dirty="0" err="1">
                <a:solidFill>
                  <a:srgbClr val="FFFFFF"/>
                </a:solidFill>
                <a:effectLst/>
                <a:latin typeface="+mj-lt"/>
                <a:ea typeface="+mj-ea"/>
                <a:cs typeface="+mj-cs"/>
              </a:rPr>
              <a:t>Αερόφυτ</a:t>
            </a:r>
            <a:r>
              <a:rPr lang="en-US" sz="2400" b="1" i="1" kern="1200" dirty="0">
                <a:solidFill>
                  <a:srgbClr val="FFFFFF"/>
                </a:solidFill>
                <a:effectLst/>
                <a:latin typeface="+mj-lt"/>
                <a:ea typeface="+mj-ea"/>
                <a:cs typeface="+mj-cs"/>
              </a:rPr>
              <a:t>α </a:t>
            </a:r>
            <a:r>
              <a:rPr lang="el-GR" sz="2400" b="1" i="1" dirty="0">
                <a:solidFill>
                  <a:srgbClr val="FFFFFF"/>
                </a:solidFill>
              </a:rPr>
              <a:t>&amp; Πέντε</a:t>
            </a:r>
            <a:r>
              <a:rPr lang="en-US" sz="2400" b="1" i="1" kern="1200" dirty="0">
                <a:solidFill>
                  <a:srgbClr val="FFFFFF"/>
                </a:solidFill>
                <a:effectLst/>
                <a:latin typeface="+mj-lt"/>
                <a:ea typeface="+mj-ea"/>
                <a:cs typeface="+mj-cs"/>
              </a:rPr>
              <a:t> </a:t>
            </a:r>
            <a:r>
              <a:rPr lang="en-US" sz="2400" b="1" i="1" kern="1200" dirty="0" err="1">
                <a:solidFill>
                  <a:srgbClr val="FFFFFF"/>
                </a:solidFill>
                <a:effectLst/>
                <a:latin typeface="+mj-lt"/>
                <a:ea typeface="+mj-ea"/>
                <a:cs typeface="+mj-cs"/>
              </a:rPr>
              <a:t>θε</a:t>
            </a:r>
            <a:r>
              <a:rPr lang="en-US" sz="2400" b="1" i="1" kern="1200" dirty="0">
                <a:solidFill>
                  <a:srgbClr val="FFFFFF"/>
                </a:solidFill>
                <a:effectLst/>
                <a:latin typeface="+mj-lt"/>
                <a:ea typeface="+mj-ea"/>
                <a:cs typeface="+mj-cs"/>
              </a:rPr>
              <a:t>α</a:t>
            </a:r>
            <a:r>
              <a:rPr lang="en-US" sz="2400" b="1" i="1" kern="1200" dirty="0" err="1">
                <a:solidFill>
                  <a:srgbClr val="FFFFFF"/>
                </a:solidFill>
                <a:effectLst/>
                <a:latin typeface="+mj-lt"/>
                <a:ea typeface="+mj-ea"/>
                <a:cs typeface="+mj-cs"/>
              </a:rPr>
              <a:t>τρικά</a:t>
            </a:r>
            <a:r>
              <a:rPr lang="en-US" sz="2400" b="1" i="1" kern="1200" dirty="0">
                <a:solidFill>
                  <a:srgbClr val="FFFFFF"/>
                </a:solidFill>
                <a:effectLst/>
                <a:latin typeface="+mj-lt"/>
                <a:ea typeface="+mj-ea"/>
                <a:cs typeface="+mj-cs"/>
              </a:rPr>
              <a:t> </a:t>
            </a:r>
            <a:r>
              <a:rPr lang="en-US" sz="2400" b="1" i="1" kern="1200" dirty="0" err="1">
                <a:solidFill>
                  <a:srgbClr val="FFFFFF"/>
                </a:solidFill>
                <a:effectLst/>
                <a:latin typeface="+mj-lt"/>
                <a:ea typeface="+mj-ea"/>
                <a:cs typeface="+mj-cs"/>
              </a:rPr>
              <a:t>τ</a:t>
            </a:r>
            <a:r>
              <a:rPr lang="en-US" sz="2400" b="1" i="1" kern="1200" dirty="0">
                <a:solidFill>
                  <a:srgbClr val="FFFFFF"/>
                </a:solidFill>
                <a:effectLst/>
                <a:latin typeface="+mj-lt"/>
                <a:ea typeface="+mj-ea"/>
                <a:cs typeface="+mj-cs"/>
              </a:rPr>
              <a:t>α</a:t>
            </a:r>
            <a:r>
              <a:rPr lang="en-US" sz="2400" b="1" i="1" kern="1200" dirty="0" err="1">
                <a:solidFill>
                  <a:srgbClr val="FFFFFF"/>
                </a:solidFill>
                <a:effectLst/>
                <a:latin typeface="+mj-lt"/>
                <a:ea typeface="+mj-ea"/>
                <a:cs typeface="+mj-cs"/>
              </a:rPr>
              <a:t>χυδράμ</a:t>
            </a:r>
            <a:r>
              <a:rPr lang="en-US" sz="2400" b="1" i="1" kern="1200" dirty="0">
                <a:solidFill>
                  <a:srgbClr val="FFFFFF"/>
                </a:solidFill>
                <a:effectLst/>
                <a:latin typeface="+mj-lt"/>
                <a:ea typeface="+mj-ea"/>
                <a:cs typeface="+mj-cs"/>
              </a:rPr>
              <a:t>α</a:t>
            </a:r>
            <a:r>
              <a:rPr lang="en-US" sz="2400" b="1" i="1" kern="1200" dirty="0" err="1">
                <a:solidFill>
                  <a:srgbClr val="FFFFFF"/>
                </a:solidFill>
                <a:effectLst/>
                <a:latin typeface="+mj-lt"/>
                <a:ea typeface="+mj-ea"/>
                <a:cs typeface="+mj-cs"/>
              </a:rPr>
              <a:t>τ</a:t>
            </a:r>
            <a:r>
              <a:rPr lang="en-US" sz="2400" b="1" i="1" kern="1200" dirty="0">
                <a:solidFill>
                  <a:srgbClr val="FFFFFF"/>
                </a:solidFill>
                <a:effectLst/>
                <a:latin typeface="+mj-lt"/>
                <a:ea typeface="+mj-ea"/>
                <a:cs typeface="+mj-cs"/>
              </a:rPr>
              <a:t>α</a:t>
            </a:r>
            <a:br>
              <a:rPr lang="el-GR" sz="1700" b="1" kern="1200" dirty="0">
                <a:solidFill>
                  <a:srgbClr val="FFFFFF"/>
                </a:solidFill>
                <a:effectLst/>
                <a:latin typeface="+mj-lt"/>
                <a:ea typeface="+mj-ea"/>
                <a:cs typeface="+mj-cs"/>
              </a:rPr>
            </a:br>
            <a:br>
              <a:rPr lang="el-GR" sz="1700" b="1" kern="1200" dirty="0">
                <a:solidFill>
                  <a:srgbClr val="FFFFFF"/>
                </a:solidFill>
                <a:effectLst/>
                <a:latin typeface="+mj-lt"/>
                <a:ea typeface="+mj-ea"/>
                <a:cs typeface="+mj-cs"/>
              </a:rPr>
            </a:br>
            <a:r>
              <a:rPr lang="en-US" sz="1700" b="1" kern="1200" dirty="0">
                <a:solidFill>
                  <a:srgbClr val="FFFFFF"/>
                </a:solidFill>
                <a:effectLst/>
                <a:latin typeface="+mj-lt"/>
                <a:ea typeface="+mj-ea"/>
                <a:cs typeface="+mj-cs"/>
              </a:rPr>
              <a:t> </a:t>
            </a:r>
            <a:r>
              <a:rPr lang="en-US" sz="1700" b="1" kern="1200" dirty="0" err="1">
                <a:solidFill>
                  <a:srgbClr val="FFFFFF"/>
                </a:solidFill>
                <a:effectLst/>
                <a:latin typeface="+mj-lt"/>
                <a:ea typeface="+mj-ea"/>
                <a:cs typeface="+mj-cs"/>
              </a:rPr>
              <a:t>του</a:t>
            </a:r>
            <a:r>
              <a:rPr lang="en-US" sz="1700" b="1" kern="1200" dirty="0">
                <a:solidFill>
                  <a:srgbClr val="FFFFFF"/>
                </a:solidFill>
                <a:effectLst/>
                <a:latin typeface="+mj-lt"/>
                <a:ea typeface="+mj-ea"/>
                <a:cs typeface="+mj-cs"/>
              </a:rPr>
              <a:t> </a:t>
            </a:r>
            <a:r>
              <a:rPr lang="en-US" sz="1700" b="1" kern="1200" dirty="0" err="1">
                <a:solidFill>
                  <a:srgbClr val="FFFFFF"/>
                </a:solidFill>
                <a:effectLst/>
                <a:latin typeface="+mj-lt"/>
                <a:ea typeface="+mj-ea"/>
                <a:cs typeface="+mj-cs"/>
              </a:rPr>
              <a:t>Γιάννη</a:t>
            </a:r>
            <a:r>
              <a:rPr lang="en-US" sz="1700" b="1" kern="1200" dirty="0">
                <a:solidFill>
                  <a:srgbClr val="FFFFFF"/>
                </a:solidFill>
                <a:effectLst/>
                <a:latin typeface="+mj-lt"/>
                <a:ea typeface="+mj-ea"/>
                <a:cs typeface="+mj-cs"/>
              </a:rPr>
              <a:t> </a:t>
            </a:r>
            <a:r>
              <a:rPr lang="en-US" sz="1700" b="1" kern="1200" dirty="0" err="1">
                <a:solidFill>
                  <a:srgbClr val="FFFFFF"/>
                </a:solidFill>
                <a:effectLst/>
                <a:latin typeface="+mj-lt"/>
                <a:ea typeface="+mj-ea"/>
                <a:cs typeface="+mj-cs"/>
              </a:rPr>
              <a:t>Οικονομίδη</a:t>
            </a:r>
            <a:r>
              <a:rPr lang="en-US" sz="1700" b="1" kern="1200" dirty="0">
                <a:solidFill>
                  <a:srgbClr val="FFFFFF"/>
                </a:solidFill>
                <a:effectLst/>
                <a:latin typeface="+mj-lt"/>
                <a:ea typeface="+mj-ea"/>
                <a:cs typeface="+mj-cs"/>
              </a:rPr>
              <a:t>, 2023</a:t>
            </a:r>
            <a:br>
              <a:rPr lang="en-US" sz="1700" kern="1200" dirty="0">
                <a:solidFill>
                  <a:srgbClr val="FFFFFF"/>
                </a:solidFill>
                <a:effectLst/>
                <a:latin typeface="+mj-lt"/>
                <a:ea typeface="+mj-ea"/>
                <a:cs typeface="+mj-cs"/>
              </a:rPr>
            </a:br>
            <a:br>
              <a:rPr lang="en-US" sz="1700" kern="1200" dirty="0">
                <a:solidFill>
                  <a:srgbClr val="FFFFFF"/>
                </a:solidFill>
                <a:effectLst/>
                <a:latin typeface="+mj-lt"/>
                <a:ea typeface="+mj-ea"/>
                <a:cs typeface="+mj-cs"/>
              </a:rPr>
            </a:br>
            <a:endParaRPr lang="en-US" sz="1700" kern="1200" dirty="0">
              <a:solidFill>
                <a:srgbClr val="FFFFFF"/>
              </a:solidFill>
              <a:latin typeface="+mj-lt"/>
              <a:ea typeface="+mj-ea"/>
              <a:cs typeface="+mj-cs"/>
            </a:endParaRPr>
          </a:p>
        </p:txBody>
      </p:sp>
      <p:pic>
        <p:nvPicPr>
          <p:cNvPr id="4" name="Picture 3">
            <a:extLst>
              <a:ext uri="{FF2B5EF4-FFF2-40B4-BE49-F238E27FC236}">
                <a16:creationId xmlns:a16="http://schemas.microsoft.com/office/drawing/2014/main" id="{BED66BAF-C55D-9370-3EE2-A1619E5B92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5898405" y="643467"/>
            <a:ext cx="4432369" cy="5438490"/>
          </a:xfrm>
          <a:prstGeom prst="rect">
            <a:avLst/>
          </a:prstGeom>
          <a:noFill/>
        </p:spPr>
      </p:pic>
      <p:pic>
        <p:nvPicPr>
          <p:cNvPr id="5" name="Picture 4"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F95BA63A-86ED-FA49-9F03-C4E5E334503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29768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BC1D9FD-C301-103C-0CBC-D61D65B53248}"/>
            </a:ext>
          </a:extLst>
        </p:cNvPr>
        <p:cNvGrpSpPr/>
        <p:nvPr/>
      </p:nvGrpSpPr>
      <p:grpSpPr>
        <a:xfrm>
          <a:off x="0" y="0"/>
          <a:ext cx="0" cy="0"/>
          <a:chOff x="0" y="0"/>
          <a:chExt cx="0" cy="0"/>
        </a:xfrm>
      </p:grpSpPr>
      <p:sp>
        <p:nvSpPr>
          <p:cNvPr id="36"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4D1B88-6244-61F2-D4C3-7739986FE842}"/>
              </a:ext>
            </a:extLst>
          </p:cNvPr>
          <p:cNvSpPr>
            <a:spLocks noGrp="1"/>
          </p:cNvSpPr>
          <p:nvPr>
            <p:ph type="title"/>
          </p:nvPr>
        </p:nvSpPr>
        <p:spPr>
          <a:xfrm>
            <a:off x="1009244" y="2193116"/>
            <a:ext cx="2628900" cy="2547257"/>
          </a:xfrm>
          <a:noFill/>
        </p:spPr>
        <p:txBody>
          <a:bodyPr vert="horz" lIns="91440" tIns="45720" rIns="91440" bIns="45720" rtlCol="0" anchor="ctr">
            <a:normAutofit fontScale="90000"/>
          </a:bodyPr>
          <a:lstStyle/>
          <a:p>
            <a:pPr algn="ctr">
              <a:spcAft>
                <a:spcPts val="800"/>
              </a:spcAft>
            </a:pPr>
            <a:r>
              <a:rPr lang="en-US" sz="2700" b="1" u="sng" kern="1200" dirty="0">
                <a:solidFill>
                  <a:srgbClr val="FFFFFF"/>
                </a:solidFill>
                <a:latin typeface="+mj-lt"/>
                <a:ea typeface="+mj-ea"/>
                <a:cs typeface="+mj-cs"/>
              </a:rPr>
              <a:t>ΚΑΠΑ ΕΚΔΟΤΙΚΗ</a:t>
            </a:r>
            <a:br>
              <a:rPr lang="el-GR" sz="1700" b="1" u="sng" kern="1200" dirty="0">
                <a:solidFill>
                  <a:srgbClr val="FFFFFF"/>
                </a:solidFill>
                <a:latin typeface="+mj-lt"/>
                <a:ea typeface="+mj-ea"/>
                <a:cs typeface="+mj-cs"/>
              </a:rPr>
            </a:br>
            <a:br>
              <a:rPr lang="en-US" sz="1700" b="1" i="1" kern="1200" dirty="0">
                <a:solidFill>
                  <a:srgbClr val="FFFFFF"/>
                </a:solidFill>
                <a:latin typeface="+mj-lt"/>
                <a:ea typeface="+mj-ea"/>
                <a:cs typeface="+mj-cs"/>
              </a:rPr>
            </a:br>
            <a:r>
              <a:rPr lang="en-US" sz="3100" b="1" i="1" kern="1200" dirty="0" err="1">
                <a:solidFill>
                  <a:srgbClr val="FFFFFF"/>
                </a:solidFill>
                <a:effectLst/>
                <a:latin typeface="+mj-lt"/>
                <a:ea typeface="+mj-ea"/>
                <a:cs typeface="+mj-cs"/>
              </a:rPr>
              <a:t>Πιγκουΐνοι</a:t>
            </a:r>
            <a:br>
              <a:rPr lang="el-GR" sz="1700" b="1" kern="1200" dirty="0">
                <a:solidFill>
                  <a:srgbClr val="FFFFFF"/>
                </a:solidFill>
                <a:effectLst/>
                <a:latin typeface="+mj-lt"/>
                <a:ea typeface="+mj-ea"/>
                <a:cs typeface="+mj-cs"/>
              </a:rPr>
            </a:br>
            <a:br>
              <a:rPr lang="el-GR" sz="2000" b="1" i="1" kern="1200" dirty="0">
                <a:solidFill>
                  <a:srgbClr val="FFFFFF"/>
                </a:solidFill>
                <a:effectLst/>
                <a:latin typeface="+mj-lt"/>
                <a:ea typeface="+mj-ea"/>
                <a:cs typeface="+mj-cs"/>
              </a:rPr>
            </a:br>
            <a:r>
              <a:rPr lang="en-US" sz="2000" b="1" kern="1200" dirty="0" err="1">
                <a:solidFill>
                  <a:srgbClr val="FFFFFF"/>
                </a:solidFill>
                <a:effectLst/>
                <a:latin typeface="+mj-lt"/>
                <a:ea typeface="+mj-ea"/>
                <a:cs typeface="+mj-cs"/>
              </a:rPr>
              <a:t>του</a:t>
            </a:r>
            <a:r>
              <a:rPr lang="en-US" sz="2000" b="1" kern="1200" dirty="0">
                <a:solidFill>
                  <a:srgbClr val="FFFFFF"/>
                </a:solidFill>
                <a:effectLst/>
                <a:latin typeface="+mj-lt"/>
                <a:ea typeface="+mj-ea"/>
                <a:cs typeface="+mj-cs"/>
              </a:rPr>
              <a:t> </a:t>
            </a:r>
            <a:r>
              <a:rPr lang="en-US" sz="2000" b="1" kern="1200" dirty="0" err="1">
                <a:solidFill>
                  <a:srgbClr val="FFFFFF"/>
                </a:solidFill>
                <a:effectLst/>
                <a:latin typeface="+mj-lt"/>
                <a:ea typeface="+mj-ea"/>
                <a:cs typeface="+mj-cs"/>
              </a:rPr>
              <a:t>Δημήτρη</a:t>
            </a:r>
            <a:r>
              <a:rPr lang="en-US" sz="2000" b="1" kern="1200" dirty="0">
                <a:solidFill>
                  <a:srgbClr val="FFFFFF"/>
                </a:solidFill>
                <a:effectLst/>
                <a:latin typeface="+mj-lt"/>
                <a:ea typeface="+mj-ea"/>
                <a:cs typeface="+mj-cs"/>
              </a:rPr>
              <a:t> </a:t>
            </a:r>
            <a:r>
              <a:rPr lang="en-US" sz="2000" b="1" kern="1200" dirty="0" err="1">
                <a:solidFill>
                  <a:srgbClr val="FFFFFF"/>
                </a:solidFill>
                <a:effectLst/>
                <a:latin typeface="+mj-lt"/>
                <a:ea typeface="+mj-ea"/>
                <a:cs typeface="+mj-cs"/>
              </a:rPr>
              <a:t>Στ</a:t>
            </a:r>
            <a:r>
              <a:rPr lang="en-US" sz="2000" b="1" kern="1200" dirty="0">
                <a:solidFill>
                  <a:srgbClr val="FFFFFF"/>
                </a:solidFill>
                <a:effectLst/>
                <a:latin typeface="+mj-lt"/>
                <a:ea typeface="+mj-ea"/>
                <a:cs typeface="+mj-cs"/>
              </a:rPr>
              <a:t>α</a:t>
            </a:r>
            <a:r>
              <a:rPr lang="en-US" sz="2000" b="1" kern="1200" dirty="0" err="1">
                <a:solidFill>
                  <a:srgbClr val="FFFFFF"/>
                </a:solidFill>
                <a:effectLst/>
                <a:latin typeface="+mj-lt"/>
                <a:ea typeface="+mj-ea"/>
                <a:cs typeface="+mj-cs"/>
              </a:rPr>
              <a:t>σινό</a:t>
            </a:r>
            <a:r>
              <a:rPr lang="en-US" sz="2000" b="1" kern="1200" dirty="0">
                <a:solidFill>
                  <a:srgbClr val="FFFFFF"/>
                </a:solidFill>
                <a:effectLst/>
                <a:latin typeface="+mj-lt"/>
                <a:ea typeface="+mj-ea"/>
                <a:cs typeface="+mj-cs"/>
              </a:rPr>
              <a:t>π</a:t>
            </a:r>
            <a:r>
              <a:rPr lang="en-US" sz="2000" b="1" kern="1200" dirty="0" err="1">
                <a:solidFill>
                  <a:srgbClr val="FFFFFF"/>
                </a:solidFill>
                <a:effectLst/>
                <a:latin typeface="+mj-lt"/>
                <a:ea typeface="+mj-ea"/>
                <a:cs typeface="+mj-cs"/>
              </a:rPr>
              <a:t>ουλου</a:t>
            </a:r>
            <a:r>
              <a:rPr lang="en-US" sz="2000" b="1" kern="1200" dirty="0">
                <a:solidFill>
                  <a:srgbClr val="FFFFFF"/>
                </a:solidFill>
                <a:effectLst/>
                <a:latin typeface="+mj-lt"/>
                <a:ea typeface="+mj-ea"/>
                <a:cs typeface="+mj-cs"/>
              </a:rPr>
              <a:t>, 2026</a:t>
            </a:r>
            <a:br>
              <a:rPr lang="en-US" sz="2000" i="1" kern="1200" dirty="0">
                <a:solidFill>
                  <a:srgbClr val="FFFFFF"/>
                </a:solidFill>
                <a:effectLst/>
                <a:latin typeface="+mj-lt"/>
                <a:ea typeface="+mj-ea"/>
                <a:cs typeface="+mj-cs"/>
              </a:rPr>
            </a:br>
            <a:br>
              <a:rPr lang="en-US" sz="1700" b="1" kern="1200" dirty="0">
                <a:solidFill>
                  <a:srgbClr val="FFFFFF"/>
                </a:solidFill>
                <a:effectLst/>
                <a:latin typeface="+mj-lt"/>
                <a:ea typeface="+mj-ea"/>
                <a:cs typeface="+mj-cs"/>
              </a:rPr>
            </a:br>
            <a:br>
              <a:rPr lang="en-US" sz="1700" b="1" kern="1200" dirty="0">
                <a:solidFill>
                  <a:srgbClr val="FFFFFF"/>
                </a:solidFill>
                <a:effectLst/>
                <a:latin typeface="+mj-lt"/>
                <a:ea typeface="+mj-ea"/>
                <a:cs typeface="+mj-cs"/>
              </a:rPr>
            </a:br>
            <a:r>
              <a:rPr lang="en-US" sz="1700" b="1" kern="1200" dirty="0">
                <a:solidFill>
                  <a:srgbClr val="FFFFFF"/>
                </a:solidFill>
                <a:effectLst/>
                <a:latin typeface="+mj-lt"/>
                <a:ea typeface="+mj-ea"/>
                <a:cs typeface="+mj-cs"/>
              </a:rPr>
              <a:t> </a:t>
            </a:r>
            <a:br>
              <a:rPr lang="en-US" sz="1700" kern="1200" dirty="0">
                <a:solidFill>
                  <a:srgbClr val="FFFFFF"/>
                </a:solidFill>
                <a:effectLst/>
                <a:latin typeface="+mj-lt"/>
                <a:ea typeface="+mj-ea"/>
                <a:cs typeface="+mj-cs"/>
              </a:rPr>
            </a:br>
            <a:br>
              <a:rPr lang="en-US" sz="1700" kern="1200" dirty="0">
                <a:solidFill>
                  <a:srgbClr val="FFFFFF"/>
                </a:solidFill>
                <a:effectLst/>
                <a:latin typeface="+mj-lt"/>
                <a:ea typeface="+mj-ea"/>
                <a:cs typeface="+mj-cs"/>
              </a:rPr>
            </a:br>
            <a:endParaRPr lang="en-US" sz="1700" kern="1200" dirty="0">
              <a:solidFill>
                <a:srgbClr val="FFFFFF"/>
              </a:solidFill>
              <a:latin typeface="+mj-lt"/>
              <a:ea typeface="+mj-ea"/>
              <a:cs typeface="+mj-cs"/>
            </a:endParaRPr>
          </a:p>
        </p:txBody>
      </p:sp>
      <p:pic>
        <p:nvPicPr>
          <p:cNvPr id="3" name="Picture 2">
            <a:extLst>
              <a:ext uri="{FF2B5EF4-FFF2-40B4-BE49-F238E27FC236}">
                <a16:creationId xmlns:a16="http://schemas.microsoft.com/office/drawing/2014/main" id="{EE76BFEF-997E-D542-2CED-19D4BDA279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912327" y="643466"/>
            <a:ext cx="4437903" cy="5478893"/>
          </a:xfrm>
          <a:prstGeom prst="rect">
            <a:avLst/>
          </a:prstGeom>
          <a:noFill/>
        </p:spPr>
      </p:pic>
      <p:pic>
        <p:nvPicPr>
          <p:cNvPr id="5" name="Picture 4"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001B34ED-4ADC-0710-7664-CD58D04F8FD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7344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96B585-8A59-1990-F47A-940660899104}"/>
            </a:ext>
          </a:extLst>
        </p:cNvPr>
        <p:cNvGrpSpPr/>
        <p:nvPr/>
      </p:nvGrpSpPr>
      <p:grpSpPr>
        <a:xfrm>
          <a:off x="0" y="0"/>
          <a:ext cx="0" cy="0"/>
          <a:chOff x="0" y="0"/>
          <a:chExt cx="0" cy="0"/>
        </a:xfrm>
      </p:grpSpPr>
      <p:sp>
        <p:nvSpPr>
          <p:cNvPr id="4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F98446-663B-67BD-5958-1AB572CF1BAF}"/>
              </a:ext>
            </a:extLst>
          </p:cNvPr>
          <p:cNvSpPr>
            <a:spLocks noGrp="1"/>
          </p:cNvSpPr>
          <p:nvPr>
            <p:ph type="title"/>
          </p:nvPr>
        </p:nvSpPr>
        <p:spPr>
          <a:xfrm>
            <a:off x="717423" y="2154206"/>
            <a:ext cx="3193096" cy="2547257"/>
          </a:xfrm>
          <a:noFill/>
        </p:spPr>
        <p:txBody>
          <a:bodyPr vert="horz" lIns="91440" tIns="45720" rIns="91440" bIns="45720" rtlCol="0" anchor="ctr">
            <a:normAutofit fontScale="90000"/>
          </a:bodyPr>
          <a:lstStyle/>
          <a:p>
            <a:pPr algn="ctr">
              <a:spcAft>
                <a:spcPts val="800"/>
              </a:spcAft>
            </a:pPr>
            <a:r>
              <a:rPr lang="en-US" sz="2700" b="1" u="sng" kern="1200" dirty="0">
                <a:solidFill>
                  <a:srgbClr val="FFFFFF"/>
                </a:solidFill>
                <a:effectLst/>
                <a:latin typeface="+mj-lt"/>
                <a:ea typeface="+mj-ea"/>
                <a:cs typeface="+mj-cs"/>
              </a:rPr>
              <a:t>ΕΚΔΟΣΕΙΣ ΒΑΚΧΙΚΟΝ</a:t>
            </a:r>
            <a:br>
              <a:rPr lang="en-US" sz="2000" kern="1200" dirty="0">
                <a:solidFill>
                  <a:srgbClr val="FFFFFF"/>
                </a:solidFill>
                <a:effectLst/>
                <a:latin typeface="+mj-lt"/>
                <a:ea typeface="+mj-ea"/>
                <a:cs typeface="+mj-cs"/>
              </a:rPr>
            </a:br>
            <a:br>
              <a:rPr lang="en-US" sz="2000" b="1" i="1" kern="1200" dirty="0">
                <a:solidFill>
                  <a:srgbClr val="FFFFFF"/>
                </a:solidFill>
                <a:latin typeface="+mj-lt"/>
                <a:ea typeface="+mj-ea"/>
                <a:cs typeface="+mj-cs"/>
              </a:rPr>
            </a:br>
            <a:r>
              <a:rPr lang="en-US" sz="3100" b="1" i="1" kern="1200" dirty="0" err="1">
                <a:solidFill>
                  <a:srgbClr val="FFFFFF"/>
                </a:solidFill>
                <a:effectLst/>
                <a:latin typeface="+mj-lt"/>
                <a:ea typeface="+mj-ea"/>
                <a:cs typeface="+mj-cs"/>
              </a:rPr>
              <a:t>Η</a:t>
            </a:r>
            <a:r>
              <a:rPr lang="en-US" sz="3100" b="1" i="1" kern="1200" dirty="0">
                <a:solidFill>
                  <a:srgbClr val="FFFFFF"/>
                </a:solidFill>
                <a:effectLst/>
                <a:latin typeface="+mj-lt"/>
                <a:ea typeface="+mj-ea"/>
                <a:cs typeface="+mj-cs"/>
              </a:rPr>
              <a:t> απα</a:t>
            </a:r>
            <a:r>
              <a:rPr lang="en-US" sz="3100" b="1" i="1" kern="1200" dirty="0" err="1">
                <a:solidFill>
                  <a:srgbClr val="FFFFFF"/>
                </a:solidFill>
                <a:effectLst/>
                <a:latin typeface="+mj-lt"/>
                <a:ea typeface="+mj-ea"/>
                <a:cs typeface="+mj-cs"/>
              </a:rPr>
              <a:t>γωγή</a:t>
            </a:r>
            <a:br>
              <a:rPr lang="el-GR" sz="2000" b="1" kern="1200" dirty="0">
                <a:solidFill>
                  <a:srgbClr val="FFFFFF"/>
                </a:solidFill>
                <a:effectLst/>
                <a:latin typeface="+mj-lt"/>
                <a:ea typeface="+mj-ea"/>
                <a:cs typeface="+mj-cs"/>
              </a:rPr>
            </a:br>
            <a:br>
              <a:rPr lang="el-GR" sz="2000" b="1" kern="1200" dirty="0">
                <a:solidFill>
                  <a:srgbClr val="FFFFFF"/>
                </a:solidFill>
                <a:effectLst/>
                <a:latin typeface="+mj-lt"/>
                <a:ea typeface="+mj-ea"/>
                <a:cs typeface="+mj-cs"/>
              </a:rPr>
            </a:br>
            <a:r>
              <a:rPr lang="en-US" sz="2000" b="1" kern="1200" dirty="0">
                <a:solidFill>
                  <a:srgbClr val="FFFFFF"/>
                </a:solidFill>
                <a:effectLst/>
                <a:latin typeface="+mj-lt"/>
                <a:ea typeface="+mj-ea"/>
                <a:cs typeface="+mj-cs"/>
              </a:rPr>
              <a:t> </a:t>
            </a:r>
            <a:r>
              <a:rPr lang="en-US" sz="2000" b="1" kern="1200" dirty="0" err="1">
                <a:solidFill>
                  <a:srgbClr val="FFFFFF"/>
                </a:solidFill>
                <a:effectLst/>
                <a:latin typeface="+mj-lt"/>
                <a:ea typeface="+mj-ea"/>
                <a:cs typeface="+mj-cs"/>
              </a:rPr>
              <a:t>του</a:t>
            </a:r>
            <a:r>
              <a:rPr lang="en-US" sz="2000" b="1" kern="1200" dirty="0">
                <a:solidFill>
                  <a:srgbClr val="FFFFFF"/>
                </a:solidFill>
                <a:effectLst/>
                <a:latin typeface="+mj-lt"/>
                <a:ea typeface="+mj-ea"/>
                <a:cs typeface="+mj-cs"/>
              </a:rPr>
              <a:t> </a:t>
            </a:r>
            <a:r>
              <a:rPr lang="en-US" sz="2000" b="1" kern="1200" dirty="0" err="1">
                <a:solidFill>
                  <a:srgbClr val="FFFFFF"/>
                </a:solidFill>
                <a:effectLst/>
                <a:latin typeface="+mj-lt"/>
                <a:ea typeface="+mj-ea"/>
                <a:cs typeface="+mj-cs"/>
              </a:rPr>
              <a:t>Γιάννη</a:t>
            </a:r>
            <a:r>
              <a:rPr lang="en-US" sz="2000" b="1" kern="1200" dirty="0">
                <a:solidFill>
                  <a:srgbClr val="FFFFFF"/>
                </a:solidFill>
                <a:effectLst/>
                <a:latin typeface="+mj-lt"/>
                <a:ea typeface="+mj-ea"/>
                <a:cs typeface="+mj-cs"/>
              </a:rPr>
              <a:t> </a:t>
            </a:r>
            <a:r>
              <a:rPr lang="en-US" sz="2000" b="1" kern="1200" dirty="0" err="1">
                <a:solidFill>
                  <a:srgbClr val="FFFFFF"/>
                </a:solidFill>
                <a:effectLst/>
                <a:latin typeface="+mj-lt"/>
                <a:ea typeface="+mj-ea"/>
                <a:cs typeface="+mj-cs"/>
              </a:rPr>
              <a:t>Γ</a:t>
            </a:r>
            <a:r>
              <a:rPr lang="en-US" sz="2000" b="1" kern="1200" dirty="0">
                <a:solidFill>
                  <a:srgbClr val="FFFFFF"/>
                </a:solidFill>
                <a:effectLst/>
                <a:latin typeface="+mj-lt"/>
                <a:ea typeface="+mj-ea"/>
                <a:cs typeface="+mj-cs"/>
              </a:rPr>
              <a:t>αβ</a:t>
            </a:r>
            <a:r>
              <a:rPr lang="en-US" sz="2000" b="1" kern="1200" dirty="0" err="1">
                <a:solidFill>
                  <a:srgbClr val="FFFFFF"/>
                </a:solidFill>
                <a:effectLst/>
                <a:latin typeface="+mj-lt"/>
                <a:ea typeface="+mj-ea"/>
                <a:cs typeface="+mj-cs"/>
              </a:rPr>
              <a:t>ρά</a:t>
            </a:r>
            <a:r>
              <a:rPr lang="en-US" sz="2000" b="1" kern="1200" dirty="0">
                <a:solidFill>
                  <a:srgbClr val="FFFFFF"/>
                </a:solidFill>
                <a:effectLst/>
                <a:latin typeface="+mj-lt"/>
                <a:ea typeface="+mj-ea"/>
                <a:cs typeface="+mj-cs"/>
              </a:rPr>
              <a:t> , 2026</a:t>
            </a:r>
            <a:br>
              <a:rPr lang="en-US" sz="2000" kern="1200" dirty="0">
                <a:solidFill>
                  <a:srgbClr val="FFFFFF"/>
                </a:solidFill>
                <a:effectLst/>
                <a:latin typeface="+mj-lt"/>
                <a:ea typeface="+mj-ea"/>
                <a:cs typeface="+mj-cs"/>
              </a:rPr>
            </a:br>
            <a:r>
              <a:rPr lang="en-US" sz="2000" b="1" kern="1200" dirty="0">
                <a:solidFill>
                  <a:srgbClr val="FFFFFF"/>
                </a:solidFill>
                <a:effectLst/>
                <a:latin typeface="+mj-lt"/>
                <a:ea typeface="+mj-ea"/>
                <a:cs typeface="+mj-cs"/>
              </a:rPr>
              <a:t> </a:t>
            </a:r>
            <a:br>
              <a:rPr lang="en-US" sz="2000" kern="1200" dirty="0">
                <a:solidFill>
                  <a:srgbClr val="FFFFFF"/>
                </a:solidFill>
                <a:effectLst/>
                <a:latin typeface="+mj-lt"/>
                <a:ea typeface="+mj-ea"/>
                <a:cs typeface="+mj-cs"/>
              </a:rPr>
            </a:br>
            <a:br>
              <a:rPr lang="en-US" sz="2000" kern="1200" dirty="0">
                <a:solidFill>
                  <a:srgbClr val="FFFFFF"/>
                </a:solidFill>
                <a:effectLst/>
                <a:latin typeface="+mj-lt"/>
                <a:ea typeface="+mj-ea"/>
                <a:cs typeface="+mj-cs"/>
              </a:rPr>
            </a:br>
            <a:endParaRPr lang="en-US" sz="2000" kern="1200" dirty="0">
              <a:solidFill>
                <a:srgbClr val="FFFFFF"/>
              </a:solidFill>
              <a:latin typeface="+mj-lt"/>
              <a:ea typeface="+mj-ea"/>
              <a:cs typeface="+mj-cs"/>
            </a:endParaRPr>
          </a:p>
        </p:txBody>
      </p:sp>
      <p:pic>
        <p:nvPicPr>
          <p:cNvPr id="4" name="Picture 3">
            <a:extLst>
              <a:ext uri="{FF2B5EF4-FFF2-40B4-BE49-F238E27FC236}">
                <a16:creationId xmlns:a16="http://schemas.microsoft.com/office/drawing/2014/main" id="{6BA7427D-1653-553F-F4DE-DB364231CF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281256" y="643466"/>
            <a:ext cx="3772820" cy="5568739"/>
          </a:xfrm>
          <a:prstGeom prst="rect">
            <a:avLst/>
          </a:prstGeom>
          <a:noFill/>
        </p:spPr>
      </p:pic>
      <p:pic>
        <p:nvPicPr>
          <p:cNvPr id="5" name="Picture 4"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6A34A346-D5A6-CFA7-5564-9B477069FA7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3170824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B96329-8291-B562-236E-674442589BE1}"/>
            </a:ext>
          </a:extLst>
        </p:cNvPr>
        <p:cNvGrpSpPr/>
        <p:nvPr/>
      </p:nvGrpSpPr>
      <p:grpSpPr>
        <a:xfrm>
          <a:off x="0" y="0"/>
          <a:ext cx="0" cy="0"/>
          <a:chOff x="0" y="0"/>
          <a:chExt cx="0" cy="0"/>
        </a:xfrm>
      </p:grpSpPr>
      <p:sp>
        <p:nvSpPr>
          <p:cNvPr id="46"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DAE55F-5E9E-5E40-5114-16B55AEB9A32}"/>
              </a:ext>
            </a:extLst>
          </p:cNvPr>
          <p:cNvSpPr>
            <a:spLocks noGrp="1"/>
          </p:cNvSpPr>
          <p:nvPr>
            <p:ph type="title"/>
          </p:nvPr>
        </p:nvSpPr>
        <p:spPr>
          <a:xfrm>
            <a:off x="717422" y="1967265"/>
            <a:ext cx="2628900" cy="2547257"/>
          </a:xfrm>
          <a:noFill/>
        </p:spPr>
        <p:txBody>
          <a:bodyPr vert="horz" lIns="91440" tIns="45720" rIns="91440" bIns="45720" rtlCol="0" anchor="ctr">
            <a:normAutofit fontScale="90000"/>
          </a:bodyPr>
          <a:lstStyle/>
          <a:p>
            <a:pPr marL="450215" marR="0" indent="-450215">
              <a:spcAft>
                <a:spcPts val="800"/>
              </a:spcAft>
            </a:pPr>
            <a:r>
              <a:rPr lang="el-GR" sz="2400" b="1" kern="1200" dirty="0">
                <a:solidFill>
                  <a:srgbClr val="FFFFFF"/>
                </a:solidFill>
                <a:effectLst/>
                <a:latin typeface="+mj-lt"/>
                <a:ea typeface="+mj-ea"/>
                <a:cs typeface="+mj-cs"/>
              </a:rPr>
              <a:t>	</a:t>
            </a:r>
            <a:r>
              <a:rPr lang="en-US" sz="2400" b="1" kern="1200" dirty="0" err="1">
                <a:solidFill>
                  <a:srgbClr val="FFFFFF"/>
                </a:solidFill>
                <a:effectLst/>
                <a:latin typeface="+mj-lt"/>
                <a:ea typeface="+mj-ea"/>
                <a:cs typeface="+mj-cs"/>
              </a:rPr>
              <a:t>κ</a:t>
            </a:r>
            <a:r>
              <a:rPr lang="en-US" sz="2400" b="1" kern="1200" dirty="0">
                <a:solidFill>
                  <a:srgbClr val="FFFFFF"/>
                </a:solidFill>
                <a:effectLst/>
                <a:latin typeface="+mj-lt"/>
                <a:ea typeface="+mj-ea"/>
                <a:cs typeface="+mj-cs"/>
              </a:rPr>
              <a:t>α</a:t>
            </a:r>
            <a:r>
              <a:rPr lang="en-US" sz="2400" b="1" kern="1200" dirty="0" err="1">
                <a:solidFill>
                  <a:srgbClr val="FFFFFF"/>
                </a:solidFill>
                <a:effectLst/>
                <a:latin typeface="+mj-lt"/>
                <a:ea typeface="+mj-ea"/>
                <a:cs typeface="+mj-cs"/>
              </a:rPr>
              <a:t>ι</a:t>
            </a:r>
            <a:r>
              <a:rPr lang="en-US" sz="2400" b="1" kern="1200" dirty="0">
                <a:solidFill>
                  <a:srgbClr val="FFFFFF"/>
                </a:solidFill>
                <a:effectLst/>
                <a:latin typeface="+mj-lt"/>
                <a:ea typeface="+mj-ea"/>
                <a:cs typeface="+mj-cs"/>
              </a:rPr>
              <a:t> </a:t>
            </a:r>
            <a:r>
              <a:rPr lang="en-US" sz="2400" b="1" kern="1200" dirty="0" err="1">
                <a:solidFill>
                  <a:srgbClr val="FFFFFF"/>
                </a:solidFill>
                <a:effectLst/>
                <a:latin typeface="+mj-lt"/>
                <a:ea typeface="+mj-ea"/>
                <a:cs typeface="+mj-cs"/>
              </a:rPr>
              <a:t>Γ</a:t>
            </a:r>
            <a:r>
              <a:rPr lang="en-US" sz="2400" b="1" kern="1200" dirty="0">
                <a:solidFill>
                  <a:srgbClr val="FFFFFF"/>
                </a:solidFill>
                <a:effectLst/>
                <a:latin typeface="+mj-lt"/>
                <a:ea typeface="+mj-ea"/>
                <a:cs typeface="+mj-cs"/>
              </a:rPr>
              <a:t>α</a:t>
            </a:r>
            <a:r>
              <a:rPr lang="en-US" sz="2400" b="1" kern="1200" dirty="0" err="1">
                <a:solidFill>
                  <a:srgbClr val="FFFFFF"/>
                </a:solidFill>
                <a:effectLst/>
                <a:latin typeface="+mj-lt"/>
                <a:ea typeface="+mj-ea"/>
                <a:cs typeface="+mj-cs"/>
              </a:rPr>
              <a:t>λλική</a:t>
            </a:r>
            <a:br>
              <a:rPr lang="el-GR" sz="2400" b="1" kern="1200" dirty="0">
                <a:solidFill>
                  <a:srgbClr val="FFFFFF"/>
                </a:solidFill>
                <a:effectLst/>
                <a:latin typeface="+mj-lt"/>
                <a:ea typeface="+mj-ea"/>
                <a:cs typeface="+mj-cs"/>
              </a:rPr>
            </a:br>
            <a:r>
              <a:rPr lang="en-US" sz="2400" b="1" kern="1200" dirty="0" err="1">
                <a:solidFill>
                  <a:srgbClr val="FFFFFF"/>
                </a:solidFill>
                <a:effectLst/>
                <a:latin typeface="+mj-lt"/>
                <a:ea typeface="+mj-ea"/>
                <a:cs typeface="+mj-cs"/>
              </a:rPr>
              <a:t>έκδοση</a:t>
            </a:r>
            <a:r>
              <a:rPr lang="en-US" sz="2400" b="1" kern="1200" dirty="0">
                <a:solidFill>
                  <a:srgbClr val="FFFFFF"/>
                </a:solidFill>
                <a:effectLst/>
                <a:latin typeface="+mj-lt"/>
                <a:ea typeface="+mj-ea"/>
                <a:cs typeface="+mj-cs"/>
              </a:rPr>
              <a:t> απ</a:t>
            </a:r>
            <a:r>
              <a:rPr lang="en-US" sz="2400" b="1" kern="1200" dirty="0" err="1">
                <a:solidFill>
                  <a:srgbClr val="FFFFFF"/>
                </a:solidFill>
                <a:effectLst/>
                <a:latin typeface="+mj-lt"/>
                <a:ea typeface="+mj-ea"/>
                <a:cs typeface="+mj-cs"/>
              </a:rPr>
              <a:t>ό</a:t>
            </a:r>
            <a:r>
              <a:rPr lang="en-US" sz="2400" b="1" kern="1200" dirty="0">
                <a:solidFill>
                  <a:srgbClr val="FFFFFF"/>
                </a:solidFill>
                <a:effectLst/>
                <a:latin typeface="+mj-lt"/>
                <a:ea typeface="+mj-ea"/>
                <a:cs typeface="+mj-cs"/>
              </a:rPr>
              <a:t> </a:t>
            </a:r>
            <a:r>
              <a:rPr lang="en-US" sz="2400" b="1" kern="1200" dirty="0" err="1">
                <a:solidFill>
                  <a:srgbClr val="FFFFFF"/>
                </a:solidFill>
                <a:effectLst/>
                <a:latin typeface="+mj-lt"/>
                <a:ea typeface="+mj-ea"/>
                <a:cs typeface="+mj-cs"/>
              </a:rPr>
              <a:t>τις</a:t>
            </a:r>
            <a:r>
              <a:rPr lang="en-US" sz="2400" b="1" kern="1200" dirty="0">
                <a:solidFill>
                  <a:srgbClr val="FFFFFF"/>
                </a:solidFill>
                <a:effectLst/>
                <a:latin typeface="+mj-lt"/>
                <a:ea typeface="+mj-ea"/>
                <a:cs typeface="+mj-cs"/>
              </a:rPr>
              <a:t> </a:t>
            </a:r>
            <a:r>
              <a:rPr lang="en-US" sz="2400" b="1" kern="1200" dirty="0" err="1">
                <a:solidFill>
                  <a:srgbClr val="FFFFFF"/>
                </a:solidFill>
                <a:effectLst/>
                <a:latin typeface="+mj-lt"/>
                <a:ea typeface="+mj-ea"/>
                <a:cs typeface="+mj-cs"/>
              </a:rPr>
              <a:t>εκδόσεις</a:t>
            </a:r>
            <a:r>
              <a:rPr lang="en-US" sz="2400" b="1" kern="1200" dirty="0">
                <a:solidFill>
                  <a:srgbClr val="FFFFFF"/>
                </a:solidFill>
                <a:effectLst/>
                <a:latin typeface="+mj-lt"/>
                <a:ea typeface="+mj-ea"/>
                <a:cs typeface="+mj-cs"/>
              </a:rPr>
              <a:t> </a:t>
            </a:r>
            <a:br>
              <a:rPr lang="el-GR" sz="2400" b="1" kern="1200" dirty="0">
                <a:solidFill>
                  <a:srgbClr val="FFFFFF"/>
                </a:solidFill>
                <a:effectLst/>
                <a:latin typeface="+mj-lt"/>
                <a:ea typeface="+mj-ea"/>
                <a:cs typeface="+mj-cs"/>
              </a:rPr>
            </a:br>
            <a:br>
              <a:rPr lang="el-GR" sz="2400" b="1" kern="1200" dirty="0">
                <a:solidFill>
                  <a:srgbClr val="FFFFFF"/>
                </a:solidFill>
                <a:effectLst/>
                <a:latin typeface="+mj-lt"/>
                <a:ea typeface="+mj-ea"/>
                <a:cs typeface="+mj-cs"/>
              </a:rPr>
            </a:br>
            <a:r>
              <a:rPr lang="en-US" sz="2800" b="1" i="1" kern="1200" dirty="0">
                <a:solidFill>
                  <a:srgbClr val="FFFFFF"/>
                </a:solidFill>
                <a:effectLst/>
                <a:latin typeface="+mj-lt"/>
                <a:ea typeface="+mj-ea"/>
                <a:cs typeface="+mj-cs"/>
              </a:rPr>
              <a:t>Les Editions des Panthéon</a:t>
            </a:r>
            <a:endParaRPr lang="en-US" sz="2800" kern="1200" dirty="0">
              <a:solidFill>
                <a:srgbClr val="FFFFFF"/>
              </a:solidFill>
              <a:effectLst/>
              <a:latin typeface="+mj-lt"/>
              <a:ea typeface="+mj-ea"/>
              <a:cs typeface="+mj-cs"/>
            </a:endParaRPr>
          </a:p>
        </p:txBody>
      </p:sp>
      <p:pic>
        <p:nvPicPr>
          <p:cNvPr id="3" name="Picture 2">
            <a:extLst>
              <a:ext uri="{FF2B5EF4-FFF2-40B4-BE49-F238E27FC236}">
                <a16:creationId xmlns:a16="http://schemas.microsoft.com/office/drawing/2014/main" id="{3D6167FE-2BE1-4970-242D-1BEC78ECCD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6371748" y="643466"/>
            <a:ext cx="3591836" cy="5568739"/>
          </a:xfrm>
          <a:prstGeom prst="rect">
            <a:avLst/>
          </a:prstGeom>
          <a:noFill/>
        </p:spPr>
      </p:pic>
      <p:pic>
        <p:nvPicPr>
          <p:cNvPr id="5" name="Picture 4"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523E7239-C804-C162-740B-F1BBAF62D67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2176258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38A85-6522-9C62-90EF-909162428E01}"/>
              </a:ext>
            </a:extLst>
          </p:cNvPr>
          <p:cNvSpPr>
            <a:spLocks noGrp="1"/>
          </p:cNvSpPr>
          <p:nvPr>
            <p:ph type="title"/>
          </p:nvPr>
        </p:nvSpPr>
        <p:spPr>
          <a:xfrm>
            <a:off x="838200" y="1007151"/>
            <a:ext cx="10515600" cy="1325563"/>
          </a:xfrm>
        </p:spPr>
        <p:txBody>
          <a:bodyPr>
            <a:normAutofit fontScale="90000"/>
          </a:bodyPr>
          <a:lstStyle/>
          <a:p>
            <a:pPr marL="0" marR="0" algn="ctr">
              <a:lnSpc>
                <a:spcPct val="115000"/>
              </a:lnSpc>
              <a:spcAft>
                <a:spcPts val="800"/>
              </a:spcAft>
              <a:tabLst>
                <a:tab pos="1440180" algn="l"/>
              </a:tabLst>
            </a:pPr>
            <a:r>
              <a:rPr lang="el-GR" sz="2700" b="1" kern="100" dirty="0">
                <a:effectLst/>
                <a:latin typeface="Calibri" panose="020F0502020204030204" pitchFamily="34" charset="0"/>
                <a:ea typeface="Calibri" panose="020F0502020204030204" pitchFamily="34" charset="0"/>
                <a:cs typeface="Times New Roman" panose="02020603050405020304" pitchFamily="18" charset="0"/>
              </a:rPr>
              <a:t>Ελληνικό Θεατρικό Εργαστήρι Βρυξελλών-</a:t>
            </a:r>
            <a:r>
              <a:rPr lang="en-GB" sz="2700" b="1" kern="100" dirty="0">
                <a:effectLst/>
                <a:latin typeface="Calibri" panose="020F0502020204030204" pitchFamily="34" charset="0"/>
                <a:ea typeface="Calibri" panose="020F0502020204030204" pitchFamily="34" charset="0"/>
                <a:cs typeface="Times New Roman" panose="02020603050405020304" pitchFamily="18" charset="0"/>
              </a:rPr>
              <a:t>Atelier Theatral</a:t>
            </a:r>
            <a:br>
              <a:rPr lang="en-US" sz="2700" kern="100" dirty="0">
                <a:effectLst/>
                <a:latin typeface="Calibri" panose="020F0502020204030204" pitchFamily="34" charset="0"/>
                <a:ea typeface="Calibri" panose="020F0502020204030204" pitchFamily="34" charset="0"/>
                <a:cs typeface="Times New Roman" panose="02020603050405020304" pitchFamily="18" charset="0"/>
              </a:rPr>
            </a:br>
            <a:r>
              <a:rPr lang="en-GB" sz="2700" b="1" kern="100" dirty="0" err="1">
                <a:effectLst/>
                <a:latin typeface="Calibri" panose="020F0502020204030204" pitchFamily="34" charset="0"/>
                <a:ea typeface="Calibri" panose="020F0502020204030204" pitchFamily="34" charset="0"/>
                <a:cs typeface="Times New Roman" panose="02020603050405020304" pitchFamily="18" charset="0"/>
              </a:rPr>
              <a:t>Grec</a:t>
            </a:r>
            <a:r>
              <a:rPr lang="el-GR" sz="2700" b="1" kern="100" dirty="0">
                <a:effectLst/>
                <a:latin typeface="Calibri" panose="020F0502020204030204" pitchFamily="34" charset="0"/>
                <a:ea typeface="Calibri" panose="020F0502020204030204" pitchFamily="34" charset="0"/>
                <a:cs typeface="Times New Roman" panose="02020603050405020304" pitchFamily="18" charset="0"/>
              </a:rPr>
              <a:t>: Θεατρικές πρωτοβουλίες εκτός παραστάσεων</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r>
              <a:rPr lang="el-GR" sz="1800" b="1" kern="100" dirty="0">
                <a:effectLst/>
                <a:latin typeface="Calibri" panose="020F0502020204030204" pitchFamily="34" charset="0"/>
                <a:ea typeface="Calibri" panose="020F0502020204030204" pitchFamily="34" charset="0"/>
                <a:cs typeface="Calibri" panose="020F0502020204030204" pitchFamily="34" charset="0"/>
              </a:rPr>
              <a:t> </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4B66942F-8641-AAA9-02A5-316CB4ED05A1}"/>
              </a:ext>
            </a:extLst>
          </p:cNvPr>
          <p:cNvSpPr>
            <a:spLocks noGrp="1"/>
          </p:cNvSpPr>
          <p:nvPr>
            <p:ph idx="1"/>
          </p:nvPr>
        </p:nvSpPr>
        <p:spPr>
          <a:xfrm>
            <a:off x="838200" y="2117455"/>
            <a:ext cx="10515600" cy="4351338"/>
          </a:xfrm>
        </p:spPr>
        <p:txBody>
          <a:bodyPr/>
          <a:lstStyle/>
          <a:p>
            <a:pPr marL="0" marR="0" algn="ctr">
              <a:lnSpc>
                <a:spcPct val="115000"/>
              </a:lnSpc>
              <a:spcAft>
                <a:spcPts val="800"/>
              </a:spcAft>
              <a:buNone/>
            </a:pPr>
            <a:r>
              <a:rPr lang="el-GR" sz="1800" b="1" kern="100" dirty="0">
                <a:effectLst/>
                <a:latin typeface="Calibri" panose="020F0502020204030204" pitchFamily="34" charset="0"/>
                <a:ea typeface="Calibri" panose="020F0502020204030204" pitchFamily="34" charset="0"/>
                <a:cs typeface="Calibri" panose="020F0502020204030204" pitchFamily="34" charset="0"/>
              </a:rPr>
              <a:t>ΣΥΜΠΕΡΑΣΜΑΤΑ</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Aft>
                <a:spcPts val="800"/>
              </a:spcAft>
            </a:pPr>
            <a:r>
              <a:rPr lang="el-GR" sz="1800" b="1" kern="100" dirty="0">
                <a:effectLst/>
                <a:latin typeface="Calibri" panose="020F0502020204030204" pitchFamily="34" charset="0"/>
                <a:ea typeface="Calibri" panose="020F0502020204030204" pitchFamily="34" charset="0"/>
                <a:cs typeface="Times New Roman" panose="02020603050405020304" pitchFamily="18" charset="0"/>
              </a:rPr>
              <a:t>Το ΕΘΕ, με τις πρωτοβουλίες του προχωρεί πέρα από την παραδοσιακή σκηνική παρουσίαση γνωστών έργων του ελληνικού ρεπερτορίου στο οποίο όμως παράλληλα παραμένει πιστό, και λειτουργεί επιπλέον ως ενεργό φυτώριο νέων θεατρικών ιδεών όπως </a:t>
            </a:r>
            <a:r>
              <a:rPr lang="el-GR" sz="1800" b="1"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συνεργατικών εκδηλώσεων </a:t>
            </a:r>
            <a:r>
              <a:rPr lang="el-GR" sz="1800" b="1" kern="100" dirty="0">
                <a:effectLst/>
                <a:latin typeface="Calibri" panose="020F0502020204030204" pitchFamily="34" charset="0"/>
                <a:ea typeface="Calibri" panose="020F0502020204030204" pitchFamily="34" charset="0"/>
                <a:cs typeface="Times New Roman" panose="02020603050405020304" pitchFamily="18" charset="0"/>
              </a:rPr>
              <a:t>με άλλες ομάδες και </a:t>
            </a:r>
            <a:r>
              <a:rPr lang="el-GR" sz="1800" b="1" kern="100" dirty="0">
                <a:solidFill>
                  <a:srgbClr val="EE0000"/>
                </a:solidFill>
                <a:effectLst/>
                <a:latin typeface="Calibri" panose="020F0502020204030204" pitchFamily="34" charset="0"/>
                <a:ea typeface="Calibri" panose="020F0502020204030204" pitchFamily="34" charset="0"/>
                <a:cs typeface="Times New Roman" panose="02020603050405020304" pitchFamily="18" charset="0"/>
              </a:rPr>
              <a:t>παραγωγής νέων θεατρικών κειμένων</a:t>
            </a:r>
            <a:r>
              <a:rPr lang="el-GR" sz="1800" b="1" kern="100" dirty="0">
                <a:effectLst/>
                <a:latin typeface="Calibri" panose="020F0502020204030204" pitchFamily="34" charset="0"/>
                <a:ea typeface="Calibri" panose="020F0502020204030204" pitchFamily="34" charset="0"/>
                <a:cs typeface="Times New Roman" panose="02020603050405020304" pitchFamily="18" charset="0"/>
              </a:rPr>
              <a:t>. Έτσι, προωθεί στην πράξη θεατρικές συνεργασίες και ενθαρρύνει Έλληνες δημιουργούς που ζουν και εργάζονται στις Βρυξέλλες να γράψουν και να παρουσιάσουν στο κοινό πρωτότυπα θεατρικά έργα στη μητρική τους γλώσσα. Με αυτόν τον τρόπο, συντελεί στην ανάδειξη  της δυναμικής της διασποράς όχι απλώς ως χώρου διατήρησης της πολιτισμικής μνήμης, αλλά ως ενός </a:t>
            </a:r>
            <a:r>
              <a:rPr lang="el-GR" sz="1800" b="1" kern="1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ζωντανού πεδίου όπου γεννιέται, δοκιμάζεται και αναπτύσσεται μια σύγχρονη, εντόπια, ελληνόφωνη δραματουργία εκτός των εθνικών συνόρων.</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4" name="Picture 3"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D165B213-4517-877D-BC5F-4DAA76C1E30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4254145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ECBB05E-BC82-E021-5913-06A5E675E5F7}"/>
            </a:ext>
          </a:extLst>
        </p:cNvPr>
        <p:cNvGrpSpPr/>
        <p:nvPr/>
      </p:nvGrpSpPr>
      <p:grpSpPr>
        <a:xfrm>
          <a:off x="0" y="0"/>
          <a:ext cx="0" cy="0"/>
          <a:chOff x="0" y="0"/>
          <a:chExt cx="0" cy="0"/>
        </a:xfrm>
      </p:grpSpPr>
      <p:sp useBgFill="1">
        <p:nvSpPr>
          <p:cNvPr id="13"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ack and red rectangle with white text&#10;&#10;AI-generated content may be incorrect.">
            <a:extLst>
              <a:ext uri="{FF2B5EF4-FFF2-40B4-BE49-F238E27FC236}">
                <a16:creationId xmlns:a16="http://schemas.microsoft.com/office/drawing/2014/main" id="{E9DD33A6-0BB1-4603-3DEB-8CA23A682885}"/>
              </a:ext>
            </a:extLst>
          </p:cNvPr>
          <p:cNvPicPr>
            <a:picLocks noChangeAspect="1"/>
          </p:cNvPicPr>
          <p:nvPr/>
        </p:nvPicPr>
        <p:blipFill>
          <a:blip r:embed="rId2"/>
          <a:srcRect r="-1" b="1759"/>
          <a:stretch>
            <a:fillRect/>
          </a:stretch>
        </p:blipFill>
        <p:spPr>
          <a:xfrm>
            <a:off x="-1" y="-2"/>
            <a:ext cx="5410198" cy="6858002"/>
          </a:xfrm>
          <a:prstGeom prst="rect">
            <a:avLst/>
          </a:prstGeom>
        </p:spPr>
      </p:pic>
      <p:sp useBgFill="1">
        <p:nvSpPr>
          <p:cNvPr id="15" name="Rectangle 14">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087C683-C98E-99FF-CD12-E9A8AE110F5C}"/>
              </a:ext>
            </a:extLst>
          </p:cNvPr>
          <p:cNvSpPr>
            <a:spLocks noGrp="1"/>
          </p:cNvSpPr>
          <p:nvPr>
            <p:ph idx="1"/>
          </p:nvPr>
        </p:nvSpPr>
        <p:spPr>
          <a:xfrm>
            <a:off x="6177428" y="1750979"/>
            <a:ext cx="5247340" cy="3496878"/>
          </a:xfrm>
        </p:spPr>
        <p:txBody>
          <a:bodyPr anchor="ctr">
            <a:normAutofit/>
          </a:bodyPr>
          <a:lstStyle/>
          <a:p>
            <a:pPr marL="0" marR="0" algn="ctr">
              <a:spcAft>
                <a:spcPts val="800"/>
              </a:spcAft>
              <a:buNone/>
            </a:pPr>
            <a:r>
              <a:rPr lang="en-GB" sz="4400" b="1" kern="100" dirty="0" err="1">
                <a:latin typeface="Calibri" panose="020F0502020204030204" pitchFamily="34" charset="0"/>
                <a:ea typeface="Calibri" panose="020F0502020204030204" pitchFamily="34" charset="0"/>
                <a:cs typeface="Calibri" panose="020F0502020204030204" pitchFamily="34" charset="0"/>
              </a:rPr>
              <a:t>Ellther.com</a:t>
            </a:r>
            <a:endParaRPr lang="el-GR" sz="4400" b="1" kern="100"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Δραματουργικές γραφές και παραστασιακές πρακτικές στην ελληνική Διασπορά τη νεότερη και σύγχρονη περίοδο">
            <a:extLst>
              <a:ext uri="{FF2B5EF4-FFF2-40B4-BE49-F238E27FC236}">
                <a16:creationId xmlns:a16="http://schemas.microsoft.com/office/drawing/2014/main" id="{F9E5F686-FD26-D653-3F64-B441ED40358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48477" y="6188149"/>
            <a:ext cx="2143523" cy="669851"/>
          </a:xfrm>
          <a:prstGeom prst="rect">
            <a:avLst/>
          </a:prstGeom>
          <a:noFill/>
          <a:ln>
            <a:noFill/>
          </a:ln>
        </p:spPr>
      </p:pic>
    </p:spTree>
    <p:extLst>
      <p:ext uri="{BB962C8B-B14F-4D97-AF65-F5344CB8AC3E}">
        <p14:creationId xmlns:p14="http://schemas.microsoft.com/office/powerpoint/2010/main" val="129835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TotalTime>
  <Words>1213</Words>
  <Application>Microsoft Macintosh PowerPoint</Application>
  <PresentationFormat>Widescreen</PresentationFormat>
  <Paragraphs>181</Paragraphs>
  <Slides>28</Slides>
  <Notes>1</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Aptos</vt:lpstr>
      <vt:lpstr>Aptos Display</vt:lpstr>
      <vt:lpstr>Arial</vt:lpstr>
      <vt:lpstr>Calibri</vt:lpstr>
      <vt:lpstr>Symbol</vt:lpstr>
      <vt:lpstr>Wingdings</vt:lpstr>
      <vt:lpstr>Office Theme</vt:lpstr>
      <vt:lpstr>PowerPoint Presentation</vt:lpstr>
      <vt:lpstr>PowerPoint Presentation</vt:lpstr>
      <vt:lpstr>ΜΙΚΡΗ ΘΕΑΤΡΙΚΗ ΙΣΤΟΡΙΑ ΤΗΣ ΔΙΑΣΠΟΡΑΣ ΤΩΝ ΒΡΥΞΕΛΛΩΝ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ΘΕΑΤΡΙΚΟ ΑΝΑΛΟΓΙΟ ΜΕ ΣΥΓΓΡΑΦΕΙΣ ΤΩΝ ΒΡΥΞΕΛΛΩΝ </vt:lpstr>
      <vt:lpstr>ΘΕΑΤΡΙΚΟ ΑΝΑΛΟΓΙΟ ΜΕ ΣΥΓΓΡΑΦΕΙΣ ΤΩΝ ΒΡΥΞΕΛΛΩΝ </vt:lpstr>
      <vt:lpstr>PowerPoint Presentation</vt:lpstr>
      <vt:lpstr>  ΚΑΠΑ ΕΚΔΟΤΙΚΗ  Χρυσοβεργαρής και Ηλιοτάτη  του Τάσου Νυχά, 2021 </vt:lpstr>
      <vt:lpstr>ΚΑΠΑ ΕΚΔΟΤΙΚΗ  Η απόπειρα   του Δημήτρη Στασινόπουλου, 2021  </vt:lpstr>
      <vt:lpstr>ΚΑΠΑ ΕΚΔΟΤΙΚΗ  Η Φεγγαρολούλουδη   του Τάσου Νυχά, 2022 </vt:lpstr>
      <vt:lpstr>ΚΑΠΑ ΕΚΔΟΤΙΚΗ  Γελάδες.  A sit-down dramedy   του Μανώλη  Βλαχογιάννη, 2023  </vt:lpstr>
      <vt:lpstr>ΚΑΠΑ ΕΚΔΟΤΙΚΗ  Τα Αερόφυτα &amp; Πέντε θεατρικά ταχυδράματα   του Γιάννη Οικονομίδη, 2023  </vt:lpstr>
      <vt:lpstr>ΚΑΠΑ ΕΚΔΟΤΙΚΗ  Πιγκουΐνοι  του Δημήτρη Στασινόπουλου, 2026      </vt:lpstr>
      <vt:lpstr>ΕΚΔΟΣΕΙΣ ΒΑΚΧΙΚΟΝ  Η απαγωγή   του Γιάννη Γαβρά , 2026    </vt:lpstr>
      <vt:lpstr> και Γαλλική έκδοση από τις εκδόσεις   Les Editions des Panthéon</vt:lpstr>
      <vt:lpstr>Ελληνικό Θεατρικό Εργαστήρι Βρυξελλών-Atelier Theatral Grec: Θεατρικές πρωτοβουλίες εκτός παραστάσεων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Nick Nyx</dc:creator>
  <cp:lastModifiedBy>Nick Nyx</cp:lastModifiedBy>
  <cp:revision>33</cp:revision>
  <dcterms:created xsi:type="dcterms:W3CDTF">2026-09-29T12:22:46Z</dcterms:created>
  <dcterms:modified xsi:type="dcterms:W3CDTF">2026-10-20T14:40:53Z</dcterms:modified>
</cp:coreProperties>
</file>